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1pPr>
    <a:lvl2pPr marL="0" marR="0" indent="9144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2pPr>
    <a:lvl3pPr marL="0" marR="0" indent="18288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3pPr>
    <a:lvl4pPr marL="0" marR="0" indent="27432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4pPr>
    <a:lvl5pPr marL="0" marR="0" indent="36576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5pPr>
    <a:lvl6pPr marL="0" marR="0" indent="45720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6pPr>
    <a:lvl7pPr marL="0" marR="0" indent="54864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7pPr>
    <a:lvl8pPr marL="0" marR="0" indent="64008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8pPr>
    <a:lvl9pPr marL="0" marR="0" indent="731520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阿里妈妈数黑体"/>
        <a:ea typeface="阿里妈妈数黑体"/>
        <a:cs typeface="阿里妈妈数黑体"/>
        <a:sym typeface="阿里妈妈数黑体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4" d="100"/>
          <a:sy n="44" d="100"/>
        </p:scale>
        <p:origin x="3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1200">
        <a:latin typeface="+mn-lt"/>
        <a:ea typeface="+mn-ea"/>
        <a:cs typeface="+mn-cs"/>
        <a:sym typeface="Calibri"/>
      </a:defRPr>
    </a:lvl1pPr>
    <a:lvl2pPr indent="228600" defTabSz="1828800" latinLnBrk="0">
      <a:defRPr sz="1200">
        <a:latin typeface="+mn-lt"/>
        <a:ea typeface="+mn-ea"/>
        <a:cs typeface="+mn-cs"/>
        <a:sym typeface="Calibri"/>
      </a:defRPr>
    </a:lvl2pPr>
    <a:lvl3pPr indent="457200" defTabSz="1828800" latinLnBrk="0">
      <a:defRPr sz="1200">
        <a:latin typeface="+mn-lt"/>
        <a:ea typeface="+mn-ea"/>
        <a:cs typeface="+mn-cs"/>
        <a:sym typeface="Calibri"/>
      </a:defRPr>
    </a:lvl3pPr>
    <a:lvl4pPr indent="685800" defTabSz="1828800" latinLnBrk="0">
      <a:defRPr sz="1200">
        <a:latin typeface="+mn-lt"/>
        <a:ea typeface="+mn-ea"/>
        <a:cs typeface="+mn-cs"/>
        <a:sym typeface="Calibri"/>
      </a:defRPr>
    </a:lvl4pPr>
    <a:lvl5pPr indent="914400" defTabSz="1828800" latinLnBrk="0">
      <a:defRPr sz="1200">
        <a:latin typeface="+mn-lt"/>
        <a:ea typeface="+mn-ea"/>
        <a:cs typeface="+mn-cs"/>
        <a:sym typeface="Calibri"/>
      </a:defRPr>
    </a:lvl5pPr>
    <a:lvl6pPr indent="1143000" defTabSz="1828800" latinLnBrk="0">
      <a:defRPr sz="1200">
        <a:latin typeface="+mn-lt"/>
        <a:ea typeface="+mn-ea"/>
        <a:cs typeface="+mn-cs"/>
        <a:sym typeface="Calibri"/>
      </a:defRPr>
    </a:lvl6pPr>
    <a:lvl7pPr indent="1371600" defTabSz="1828800" latinLnBrk="0">
      <a:defRPr sz="1200">
        <a:latin typeface="+mn-lt"/>
        <a:ea typeface="+mn-ea"/>
        <a:cs typeface="+mn-cs"/>
        <a:sym typeface="Calibri"/>
      </a:defRPr>
    </a:lvl7pPr>
    <a:lvl8pPr indent="1600200" defTabSz="1828800" latinLnBrk="0">
      <a:defRPr sz="1200">
        <a:latin typeface="+mn-lt"/>
        <a:ea typeface="+mn-ea"/>
        <a:cs typeface="+mn-cs"/>
        <a:sym typeface="Calibri"/>
      </a:defRPr>
    </a:lvl8pPr>
    <a:lvl9pPr indent="1828800" defTabSz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矩形 7"/>
          <p:cNvSpPr/>
          <p:nvPr/>
        </p:nvSpPr>
        <p:spPr>
          <a:xfrm>
            <a:off x="-19050" y="0"/>
            <a:ext cx="24403050" cy="13716000"/>
          </a:xfrm>
          <a:prstGeom prst="rect">
            <a:avLst/>
          </a:prstGeom>
          <a:solidFill>
            <a:srgbClr val="0D0D0D">
              <a:alpha val="3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defTabSz="1828800">
              <a:defRPr sz="3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pic>
        <p:nvPicPr>
          <p:cNvPr id="22" name="图片 8" descr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82" y="788669"/>
            <a:ext cx="2667768" cy="633656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矩形 10"/>
          <p:cNvSpPr/>
          <p:nvPr/>
        </p:nvSpPr>
        <p:spPr>
          <a:xfrm>
            <a:off x="-19050" y="0"/>
            <a:ext cx="24403050" cy="13716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defTabSz="1828800">
              <a:defRPr sz="3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pic>
        <p:nvPicPr>
          <p:cNvPr id="32" name="图片 11" descr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82" y="788669"/>
            <a:ext cx="2667768" cy="633655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矩形 6"/>
          <p:cNvSpPr/>
          <p:nvPr/>
        </p:nvSpPr>
        <p:spPr>
          <a:xfrm>
            <a:off x="6634715" y="0"/>
            <a:ext cx="17749285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1828800">
              <a:defRPr sz="3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pic>
        <p:nvPicPr>
          <p:cNvPr id="42" name="图片 7" descr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82" y="788669"/>
            <a:ext cx="2667768" cy="63365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矩形 8"/>
          <p:cNvSpPr/>
          <p:nvPr/>
        </p:nvSpPr>
        <p:spPr>
          <a:xfrm>
            <a:off x="-21773" y="4463143"/>
            <a:ext cx="24405772" cy="92528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1828800">
              <a:defRPr sz="3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pic>
        <p:nvPicPr>
          <p:cNvPr id="52" name="图片 9" descr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82" y="788669"/>
            <a:ext cx="2667768" cy="633656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矩形 5"/>
          <p:cNvSpPr/>
          <p:nvPr/>
        </p:nvSpPr>
        <p:spPr>
          <a:xfrm>
            <a:off x="-19050" y="0"/>
            <a:ext cx="2440305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1828800">
              <a:defRPr sz="3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pic>
        <p:nvPicPr>
          <p:cNvPr id="62" name="图片 6" descr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82" y="788669"/>
            <a:ext cx="2667768" cy="633655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图片 6" descr="图片 6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7221200" y="12712700"/>
            <a:ext cx="567591" cy="549336"/>
          </a:xfrm>
          <a:prstGeom prst="rect">
            <a:avLst/>
          </a:prstGeom>
        </p:spPr>
        <p:txBody>
          <a:bodyPr anchor="t"/>
          <a:lstStyle>
            <a:lvl1pPr defTabSz="1828800">
              <a:lnSpc>
                <a:spcPct val="100000"/>
              </a:lnSpc>
              <a:spcBef>
                <a:spcPts val="0"/>
              </a:spcBef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 6"/>
          <p:cNvPicPr>
            <a:picLocks noChangeAspect="1"/>
          </p:cNvPicPr>
          <p:nvPr/>
        </p:nvPicPr>
        <p:blipFill>
          <a:blip r:embed="rId9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7" descr="图片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6482" y="788669"/>
            <a:ext cx="2667768" cy="63365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219200" y="184149"/>
            <a:ext cx="21945600" cy="3016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209779"/>
            <a:ext cx="5689600" cy="1005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l" defTabSz="2438337">
              <a:lnSpc>
                <a:spcPct val="90000"/>
              </a:lnSpc>
              <a:spcBef>
                <a:spcPts val="4500"/>
              </a:spcBef>
              <a:defRPr sz="6000">
                <a:solidFill>
                  <a:srgbClr val="000000"/>
                </a:solidFill>
                <a:latin typeface="阿里巴巴普惠体 2.0 65 Medium"/>
                <a:ea typeface="阿里巴巴普惠体 2.0 65 Medium"/>
                <a:cs typeface="阿里巴巴普惠体 2.0 65 Medium"/>
                <a:sym typeface="阿里巴巴普惠体 2.0 65 Medium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1447800" marR="0" indent="-5334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2468879" marR="0" indent="-640079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3454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4368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52832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61976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71120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8026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1pPr>
      <a:lvl2pPr marL="0" marR="0" indent="9144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2pPr>
      <a:lvl3pPr marL="0" marR="0" indent="18288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3pPr>
      <a:lvl4pPr marL="0" marR="0" indent="27432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4pPr>
      <a:lvl5pPr marL="0" marR="0" indent="3657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5pPr>
      <a:lvl6pPr marL="0" marR="0" indent="45720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6pPr>
      <a:lvl7pPr marL="0" marR="0" indent="54864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7pPr>
      <a:lvl8pPr marL="0" marR="0" indent="64008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8pPr>
      <a:lvl9pPr marL="0" marR="0" indent="73152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阿里巴巴普惠体 2.0 65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1" descr="图片 1"/>
          <p:cNvPicPr>
            <a:picLocks noChangeAspect="1"/>
          </p:cNvPicPr>
          <p:nvPr/>
        </p:nvPicPr>
        <p:blipFill>
          <a:blip r:embed="rId2"/>
          <a:srcRect l="14370" r="14445"/>
          <a:stretch>
            <a:fillRect/>
          </a:stretch>
        </p:blipFill>
        <p:spPr>
          <a:xfrm>
            <a:off x="-25401" y="0"/>
            <a:ext cx="244094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这里是标题标题标题标题"/>
          <p:cNvSpPr txBox="1"/>
          <p:nvPr/>
        </p:nvSpPr>
        <p:spPr>
          <a:xfrm>
            <a:off x="5120642" y="4155742"/>
            <a:ext cx="14142719" cy="320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r>
              <a:t>在 K230 开发板进行 AI 识别应用开发</a:t>
            </a:r>
          </a:p>
        </p:txBody>
      </p:sp>
      <p:sp>
        <p:nvSpPr>
          <p:cNvPr id="82" name="演讲人姓名"/>
          <p:cNvSpPr txBox="1"/>
          <p:nvPr/>
        </p:nvSpPr>
        <p:spPr>
          <a:xfrm>
            <a:off x="8410541" y="9781624"/>
            <a:ext cx="7562917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000">
                <a:latin typeface="阿里巴巴普惠体 2.0 65 Medium"/>
                <a:ea typeface="阿里巴巴普惠体 2.0 65 Medium"/>
                <a:cs typeface="阿里巴巴普惠体 2.0 65 Medium"/>
                <a:sym typeface="阿里巴巴普惠体 2.0 65 Medium"/>
              </a:defRPr>
            </a:lvl1pPr>
          </a:lstStyle>
          <a:p>
            <a:r>
              <a:t>张馥媛</a:t>
            </a:r>
          </a:p>
        </p:txBody>
      </p:sp>
      <p:sp>
        <p:nvSpPr>
          <p:cNvPr id="83" name="职位名称阿里云智能副总裁"/>
          <p:cNvSpPr txBox="1"/>
          <p:nvPr/>
        </p:nvSpPr>
        <p:spPr>
          <a:xfrm>
            <a:off x="6657482" y="10856283"/>
            <a:ext cx="1106903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PLCT测试团队戊寅小队</a:t>
            </a:r>
          </a:p>
        </p:txBody>
      </p:sp>
      <p:sp>
        <p:nvSpPr>
          <p:cNvPr id="84" name="副标题副标题副标题"/>
          <p:cNvSpPr txBox="1"/>
          <p:nvPr/>
        </p:nvSpPr>
        <p:spPr>
          <a:xfrm>
            <a:off x="5290442" y="7302079"/>
            <a:ext cx="1380311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457200">
              <a:spcBef>
                <a:spcPts val="700"/>
              </a:spcBef>
              <a:defRPr sz="5100"/>
            </a:lvl1pPr>
          </a:lstStyle>
          <a:p>
            <a:r>
              <a:t>从开发板上手到 AI 应用部署的完整实战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01"/>
          <p:cNvSpPr txBox="1"/>
          <p:nvPr/>
        </p:nvSpPr>
        <p:spPr>
          <a:xfrm>
            <a:off x="2742574" y="4800599"/>
            <a:ext cx="2939555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000000"/>
                </a:solidFill>
              </a:defRPr>
            </a:lvl1pPr>
          </a:lstStyle>
          <a:p>
            <a:r>
              <a:t>04</a:t>
            </a:r>
          </a:p>
        </p:txBody>
      </p:sp>
      <p:sp>
        <p:nvSpPr>
          <p:cNvPr id="201" name="这里是一行标题十个字"/>
          <p:cNvSpPr txBox="1"/>
          <p:nvPr/>
        </p:nvSpPr>
        <p:spPr>
          <a:xfrm>
            <a:off x="8313281" y="5255104"/>
            <a:ext cx="13723126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"/>
              </a:spcBef>
              <a:defRPr sz="8000">
                <a:solidFill>
                  <a:srgbClr val="000000"/>
                </a:solidFill>
              </a:defRPr>
            </a:lvl1pPr>
          </a:lstStyle>
          <a:p>
            <a:r>
              <a:t>开发环境搭建与固件烧录流程</a:t>
            </a:r>
          </a:p>
        </p:txBody>
      </p:sp>
      <p:sp>
        <p:nvSpPr>
          <p:cNvPr id="202" name="直线连接符 5"/>
          <p:cNvSpPr/>
          <p:nvPr/>
        </p:nvSpPr>
        <p:spPr>
          <a:xfrm>
            <a:off x="7665369" y="5537758"/>
            <a:ext cx="1" cy="1918119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开发环境搭建与固件烧录流程</a:t>
            </a:r>
          </a:p>
        </p:txBody>
      </p:sp>
      <p:sp>
        <p:nvSpPr>
          <p:cNvPr id="205" name="直接连接符 5"/>
          <p:cNvSpPr/>
          <p:nvPr/>
        </p:nvSpPr>
        <p:spPr>
          <a:xfrm>
            <a:off x="11659302" y="5320923"/>
            <a:ext cx="8773061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06" name="矩形 4"/>
          <p:cNvSpPr txBox="1"/>
          <p:nvPr/>
        </p:nvSpPr>
        <p:spPr>
          <a:xfrm>
            <a:off x="11584413" y="4256780"/>
            <a:ext cx="4662892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000" b="1">
                <a:solidFill>
                  <a:srgbClr val="000000"/>
                </a:solidFill>
              </a:defRPr>
            </a:lvl1pPr>
          </a:lstStyle>
          <a:p>
            <a:r>
              <a:t>准备默认套件：</a:t>
            </a:r>
          </a:p>
        </p:txBody>
      </p:sp>
      <p:sp>
        <p:nvSpPr>
          <p:cNvPr id="207" name="矩形 6"/>
          <p:cNvSpPr txBox="1"/>
          <p:nvPr/>
        </p:nvSpPr>
        <p:spPr>
          <a:xfrm>
            <a:off x="11647803" y="5496242"/>
            <a:ext cx="9879117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CanMV-K230 主板 x 1</a:t>
            </a:r>
          </a:p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OV5647 摄像头 x 1</a:t>
            </a:r>
          </a:p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Type-C 数据线 x 1</a:t>
            </a:r>
          </a:p>
        </p:txBody>
      </p:sp>
      <p:pic>
        <p:nvPicPr>
          <p:cNvPr id="208" name="32cb80c23dba74b1b951428b8562f66e.png" descr="32cb80c23dba74b1b951428b8562f66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203" y="2808870"/>
            <a:ext cx="7442562" cy="9923414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直接连接符 5"/>
          <p:cNvSpPr/>
          <p:nvPr/>
        </p:nvSpPr>
        <p:spPr>
          <a:xfrm>
            <a:off x="11690997" y="9058957"/>
            <a:ext cx="8773062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10" name="矩形 4"/>
          <p:cNvSpPr txBox="1"/>
          <p:nvPr/>
        </p:nvSpPr>
        <p:spPr>
          <a:xfrm>
            <a:off x="11616108" y="7994814"/>
            <a:ext cx="4662892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000" b="1">
                <a:solidFill>
                  <a:srgbClr val="000000"/>
                </a:solidFill>
              </a:defRPr>
            </a:lvl1pPr>
          </a:lstStyle>
          <a:p>
            <a:r>
              <a:t>其他配件：</a:t>
            </a:r>
          </a:p>
        </p:txBody>
      </p:sp>
      <p:sp>
        <p:nvSpPr>
          <p:cNvPr id="211" name="矩形 6"/>
          <p:cNvSpPr txBox="1"/>
          <p:nvPr/>
        </p:nvSpPr>
        <p:spPr>
          <a:xfrm>
            <a:off x="10963706" y="9234276"/>
            <a:ext cx="11994624" cy="293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TF 卡和读卡器：用于烧录固件和启动系统（必须）</a:t>
            </a:r>
          </a:p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带 HDMI 接口的显示器及 HDMI 连接线</a:t>
            </a:r>
          </a:p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100M/1000M 以太网线及有线路由器</a:t>
            </a:r>
          </a:p>
          <a:p>
            <a:pPr>
              <a:defRPr sz="4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额外的 Type-C 数据线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开发环境搭建与固件烧录流程</a:t>
            </a:r>
          </a:p>
        </p:txBody>
      </p:sp>
      <p:grpSp>
        <p:nvGrpSpPr>
          <p:cNvPr id="219" name="成组"/>
          <p:cNvGrpSpPr/>
          <p:nvPr/>
        </p:nvGrpSpPr>
        <p:grpSpPr>
          <a:xfrm>
            <a:off x="1874697" y="4364639"/>
            <a:ext cx="6683097" cy="4695935"/>
            <a:chOff x="-159116" y="-113423"/>
            <a:chExt cx="6683095" cy="4695933"/>
          </a:xfrm>
        </p:grpSpPr>
        <p:sp>
          <p:nvSpPr>
            <p:cNvPr id="214" name="矩形"/>
            <p:cNvSpPr/>
            <p:nvPr/>
          </p:nvSpPr>
          <p:spPr>
            <a:xfrm>
              <a:off x="-1" y="-1"/>
              <a:ext cx="6520528" cy="4520365"/>
            </a:xfrm>
            <a:prstGeom prst="rect">
              <a:avLst/>
            </a:prstGeom>
            <a:solidFill>
              <a:srgbClr val="DBDDDF"/>
            </a:solidFill>
            <a:ln w="9525" cap="flat">
              <a:solidFill>
                <a:srgbClr val="9A75EF">
                  <a:alpha val="62273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217" name="成组"/>
            <p:cNvGrpSpPr/>
            <p:nvPr/>
          </p:nvGrpSpPr>
          <p:grpSpPr>
            <a:xfrm>
              <a:off x="3448" y="13432"/>
              <a:ext cx="6520531" cy="4493500"/>
              <a:chOff x="0" y="0"/>
              <a:chExt cx="6520530" cy="4493499"/>
            </a:xfrm>
          </p:grpSpPr>
          <p:sp>
            <p:nvSpPr>
              <p:cNvPr id="215" name="线条"/>
              <p:cNvSpPr/>
              <p:nvPr/>
            </p:nvSpPr>
            <p:spPr>
              <a:xfrm flipH="1" flipV="1">
                <a:off x="-1" y="-1"/>
                <a:ext cx="6520531" cy="4493499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216" name="线条"/>
              <p:cNvSpPr/>
              <p:nvPr/>
            </p:nvSpPr>
            <p:spPr>
              <a:xfrm flipV="1">
                <a:off x="0" y="0"/>
                <a:ext cx="6520531" cy="4493499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</p:grpSp>
        <p:pic>
          <p:nvPicPr>
            <p:cNvPr id="218" name="已粘贴的影片.png" descr="已粘贴的影片.png"/>
            <p:cNvPicPr>
              <a:picLocks noChangeAspect="1"/>
            </p:cNvPicPr>
            <p:nvPr/>
          </p:nvPicPr>
          <p:blipFill>
            <a:blip r:embed="rId2"/>
            <a:srcRect r="29642"/>
            <a:stretch>
              <a:fillRect/>
            </a:stretch>
          </p:blipFill>
          <p:spPr>
            <a:xfrm>
              <a:off x="-159117" y="-113424"/>
              <a:ext cx="6669495" cy="46959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0" name="矩形"/>
          <p:cNvSpPr/>
          <p:nvPr/>
        </p:nvSpPr>
        <p:spPr>
          <a:xfrm>
            <a:off x="8928286" y="4478063"/>
            <a:ext cx="6520527" cy="4520364"/>
          </a:xfrm>
          <a:prstGeom prst="rect">
            <a:avLst/>
          </a:prstGeom>
          <a:solidFill>
            <a:srgbClr val="DBDDDF"/>
          </a:solidFill>
          <a:ln>
            <a:solidFill>
              <a:srgbClr val="9A75EF">
                <a:alpha val="62273"/>
              </a:srgbClr>
            </a:solidFill>
            <a:miter lim="400000"/>
          </a:ln>
        </p:spPr>
        <p:txBody>
          <a:bodyPr lIns="45719" rIns="45719" anchor="ctr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223" name="成组"/>
          <p:cNvGrpSpPr/>
          <p:nvPr/>
        </p:nvGrpSpPr>
        <p:grpSpPr>
          <a:xfrm>
            <a:off x="8931735" y="4491495"/>
            <a:ext cx="6520531" cy="4493500"/>
            <a:chOff x="0" y="0"/>
            <a:chExt cx="6520528" cy="4493499"/>
          </a:xfrm>
        </p:grpSpPr>
        <p:sp>
          <p:nvSpPr>
            <p:cNvPr id="221" name="线条"/>
            <p:cNvSpPr/>
            <p:nvPr/>
          </p:nvSpPr>
          <p:spPr>
            <a:xfrm flipH="1" flipV="1">
              <a:off x="0" y="-1"/>
              <a:ext cx="6520529" cy="4493499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222" name="线条"/>
            <p:cNvSpPr/>
            <p:nvPr/>
          </p:nvSpPr>
          <p:spPr>
            <a:xfrm flipV="1">
              <a:off x="-1" y="0"/>
              <a:ext cx="6520530" cy="4493499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228" name="成组"/>
          <p:cNvGrpSpPr/>
          <p:nvPr/>
        </p:nvGrpSpPr>
        <p:grpSpPr>
          <a:xfrm>
            <a:off x="15800729" y="4478063"/>
            <a:ext cx="6523980" cy="4520364"/>
            <a:chOff x="0" y="0"/>
            <a:chExt cx="6523978" cy="4520363"/>
          </a:xfrm>
        </p:grpSpPr>
        <p:sp>
          <p:nvSpPr>
            <p:cNvPr id="224" name="矩形"/>
            <p:cNvSpPr/>
            <p:nvPr/>
          </p:nvSpPr>
          <p:spPr>
            <a:xfrm>
              <a:off x="-1" y="-1"/>
              <a:ext cx="6520528" cy="4520365"/>
            </a:xfrm>
            <a:prstGeom prst="rect">
              <a:avLst/>
            </a:prstGeom>
            <a:solidFill>
              <a:srgbClr val="DBDDDF"/>
            </a:solidFill>
            <a:ln w="9525" cap="flat">
              <a:solidFill>
                <a:srgbClr val="9CC5E4">
                  <a:alpha val="62273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227" name="成组"/>
            <p:cNvGrpSpPr/>
            <p:nvPr/>
          </p:nvGrpSpPr>
          <p:grpSpPr>
            <a:xfrm>
              <a:off x="3448" y="13432"/>
              <a:ext cx="6520531" cy="4493500"/>
              <a:chOff x="0" y="0"/>
              <a:chExt cx="6520530" cy="4493499"/>
            </a:xfrm>
          </p:grpSpPr>
          <p:sp>
            <p:nvSpPr>
              <p:cNvPr id="225" name="线条"/>
              <p:cNvSpPr/>
              <p:nvPr/>
            </p:nvSpPr>
            <p:spPr>
              <a:xfrm flipH="1" flipV="1">
                <a:off x="-1" y="-1"/>
                <a:ext cx="6520531" cy="4493499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226" name="线条"/>
              <p:cNvSpPr/>
              <p:nvPr/>
            </p:nvSpPr>
            <p:spPr>
              <a:xfrm flipV="1">
                <a:off x="0" y="0"/>
                <a:ext cx="6520531" cy="4493499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</p:grpSp>
      </p:grpSp>
      <p:sp>
        <p:nvSpPr>
          <p:cNvPr id="229" name="photo"/>
          <p:cNvSpPr txBox="1"/>
          <p:nvPr/>
        </p:nvSpPr>
        <p:spPr>
          <a:xfrm>
            <a:off x="11254665" y="6300616"/>
            <a:ext cx="1877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solidFill>
                  <a:srgbClr val="00B0F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photo</a:t>
            </a:r>
          </a:p>
        </p:txBody>
      </p:sp>
      <p:sp>
        <p:nvSpPr>
          <p:cNvPr id="230" name="photo"/>
          <p:cNvSpPr txBox="1"/>
          <p:nvPr/>
        </p:nvSpPr>
        <p:spPr>
          <a:xfrm>
            <a:off x="18149549" y="6300616"/>
            <a:ext cx="1877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solidFill>
                  <a:srgbClr val="00B0F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photo</a:t>
            </a:r>
          </a:p>
        </p:txBody>
      </p:sp>
      <p:grpSp>
        <p:nvGrpSpPr>
          <p:cNvPr id="233" name="标题文案"/>
          <p:cNvGrpSpPr/>
          <p:nvPr/>
        </p:nvGrpSpPr>
        <p:grpSpPr>
          <a:xfrm>
            <a:off x="2031998" y="9606184"/>
            <a:ext cx="6518803" cy="1243891"/>
            <a:chOff x="0" y="0"/>
            <a:chExt cx="6518802" cy="1243890"/>
          </a:xfrm>
        </p:grpSpPr>
        <p:sp>
          <p:nvSpPr>
            <p:cNvPr id="231" name="矩形"/>
            <p:cNvSpPr/>
            <p:nvPr/>
          </p:nvSpPr>
          <p:spPr>
            <a:xfrm>
              <a:off x="0" y="-1"/>
              <a:ext cx="6518803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2" name="下载固件"/>
            <p:cNvSpPr txBox="1"/>
            <p:nvPr/>
          </p:nvSpPr>
          <p:spPr>
            <a:xfrm>
              <a:off x="6350" y="6349"/>
              <a:ext cx="6506103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下载固件</a:t>
              </a:r>
            </a:p>
          </p:txBody>
        </p:sp>
      </p:grpSp>
      <p:sp>
        <p:nvSpPr>
          <p:cNvPr id="234" name="文本文本文本文本文本文本文本文本文本文本"/>
          <p:cNvSpPr txBox="1"/>
          <p:nvPr/>
        </p:nvSpPr>
        <p:spPr>
          <a:xfrm>
            <a:off x="2038990" y="10236211"/>
            <a:ext cx="6518804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固件下载地址：https://github.com/kendryte/k230_canmv/releases</a:t>
            </a:r>
          </a:p>
        </p:txBody>
      </p:sp>
      <p:grpSp>
        <p:nvGrpSpPr>
          <p:cNvPr id="237" name="标题文案"/>
          <p:cNvGrpSpPr/>
          <p:nvPr/>
        </p:nvGrpSpPr>
        <p:grpSpPr>
          <a:xfrm>
            <a:off x="8926472" y="9574437"/>
            <a:ext cx="6520529" cy="1243891"/>
            <a:chOff x="0" y="0"/>
            <a:chExt cx="6520528" cy="1243890"/>
          </a:xfrm>
        </p:grpSpPr>
        <p:sp>
          <p:nvSpPr>
            <p:cNvPr id="235" name="矩形"/>
            <p:cNvSpPr/>
            <p:nvPr/>
          </p:nvSpPr>
          <p:spPr>
            <a:xfrm>
              <a:off x="-1" y="-1"/>
              <a:ext cx="6520530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6" name="烧录CanMV-K230固件"/>
            <p:cNvSpPr txBox="1"/>
            <p:nvPr/>
          </p:nvSpPr>
          <p:spPr>
            <a:xfrm>
              <a:off x="6349" y="6349"/>
              <a:ext cx="6507830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烧录CanMV-K230固件</a:t>
              </a:r>
            </a:p>
          </p:txBody>
        </p:sp>
      </p:grpSp>
      <p:sp>
        <p:nvSpPr>
          <p:cNvPr id="238" name="文本文本文本文本文本文本文本文本文本文本"/>
          <p:cNvSpPr txBox="1"/>
          <p:nvPr/>
        </p:nvSpPr>
        <p:spPr>
          <a:xfrm>
            <a:off x="8933460" y="10388611"/>
            <a:ext cx="6513539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grpSp>
        <p:nvGrpSpPr>
          <p:cNvPr id="241" name="标题文案"/>
          <p:cNvGrpSpPr/>
          <p:nvPr/>
        </p:nvGrpSpPr>
        <p:grpSpPr>
          <a:xfrm>
            <a:off x="16550452" y="11641890"/>
            <a:ext cx="6529331" cy="1243891"/>
            <a:chOff x="0" y="0"/>
            <a:chExt cx="6529330" cy="1243890"/>
          </a:xfrm>
        </p:grpSpPr>
        <p:sp>
          <p:nvSpPr>
            <p:cNvPr id="239" name="矩形"/>
            <p:cNvSpPr/>
            <p:nvPr/>
          </p:nvSpPr>
          <p:spPr>
            <a:xfrm>
              <a:off x="-1" y="-1"/>
              <a:ext cx="6529332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40" name="确认识别K230"/>
            <p:cNvSpPr txBox="1"/>
            <p:nvPr/>
          </p:nvSpPr>
          <p:spPr>
            <a:xfrm>
              <a:off x="6349" y="6349"/>
              <a:ext cx="6516632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确认识别K230</a:t>
              </a:r>
            </a:p>
          </p:txBody>
        </p:sp>
      </p:grpSp>
      <p:sp>
        <p:nvSpPr>
          <p:cNvPr id="242" name="文本文本文本文本文本文本文本文本文本文本"/>
          <p:cNvSpPr txBox="1"/>
          <p:nvPr/>
        </p:nvSpPr>
        <p:spPr>
          <a:xfrm>
            <a:off x="16550452" y="12473488"/>
            <a:ext cx="6529331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使用一根Type-C数据线将 K230 与电脑连接</a:t>
            </a:r>
          </a:p>
        </p:txBody>
      </p:sp>
      <p:pic>
        <p:nvPicPr>
          <p:cNvPr id="243" name="已粘贴的影片.png" descr="已粘贴的影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459" y="4414973"/>
            <a:ext cx="7207682" cy="4595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已粘贴的影片.png" descr="已粘贴的影片.png"/>
          <p:cNvPicPr>
            <a:picLocks noChangeAspect="1"/>
          </p:cNvPicPr>
          <p:nvPr/>
        </p:nvPicPr>
        <p:blipFill>
          <a:blip r:embed="rId4"/>
          <a:srcRect t="4396"/>
          <a:stretch>
            <a:fillRect/>
          </a:stretch>
        </p:blipFill>
        <p:spPr>
          <a:xfrm>
            <a:off x="15829660" y="2415497"/>
            <a:ext cx="6985002" cy="8438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开发环境搭建与固件烧录流程</a:t>
            </a:r>
          </a:p>
        </p:txBody>
      </p:sp>
      <p:sp>
        <p:nvSpPr>
          <p:cNvPr id="247" name="矩形"/>
          <p:cNvSpPr/>
          <p:nvPr/>
        </p:nvSpPr>
        <p:spPr>
          <a:xfrm>
            <a:off x="8928286" y="4478063"/>
            <a:ext cx="6520527" cy="4520363"/>
          </a:xfrm>
          <a:prstGeom prst="rect">
            <a:avLst/>
          </a:prstGeom>
          <a:solidFill>
            <a:srgbClr val="DBDDDF"/>
          </a:solidFill>
          <a:ln>
            <a:solidFill>
              <a:srgbClr val="9A75EF">
                <a:alpha val="62273"/>
              </a:srgbClr>
            </a:solidFill>
            <a:miter lim="400000"/>
          </a:ln>
        </p:spPr>
        <p:txBody>
          <a:bodyPr lIns="45719" rIns="45719" anchor="ctr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250" name="成组"/>
          <p:cNvGrpSpPr/>
          <p:nvPr/>
        </p:nvGrpSpPr>
        <p:grpSpPr>
          <a:xfrm>
            <a:off x="8931735" y="4491495"/>
            <a:ext cx="6520531" cy="4493500"/>
            <a:chOff x="0" y="0"/>
            <a:chExt cx="6520528" cy="4493498"/>
          </a:xfrm>
        </p:grpSpPr>
        <p:sp>
          <p:nvSpPr>
            <p:cNvPr id="248" name="线条"/>
            <p:cNvSpPr/>
            <p:nvPr/>
          </p:nvSpPr>
          <p:spPr>
            <a:xfrm flipH="1" flipV="1">
              <a:off x="0" y="-1"/>
              <a:ext cx="6520529" cy="4493499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249" name="线条"/>
            <p:cNvSpPr/>
            <p:nvPr/>
          </p:nvSpPr>
          <p:spPr>
            <a:xfrm flipV="1">
              <a:off x="-1" y="0"/>
              <a:ext cx="6520530" cy="4493499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255" name="成组"/>
          <p:cNvGrpSpPr/>
          <p:nvPr/>
        </p:nvGrpSpPr>
        <p:grpSpPr>
          <a:xfrm>
            <a:off x="15824483" y="4478063"/>
            <a:ext cx="6523980" cy="4520364"/>
            <a:chOff x="0" y="0"/>
            <a:chExt cx="6523978" cy="4520363"/>
          </a:xfrm>
        </p:grpSpPr>
        <p:sp>
          <p:nvSpPr>
            <p:cNvPr id="251" name="矩形"/>
            <p:cNvSpPr/>
            <p:nvPr/>
          </p:nvSpPr>
          <p:spPr>
            <a:xfrm>
              <a:off x="-1" y="-1"/>
              <a:ext cx="6520528" cy="4520365"/>
            </a:xfrm>
            <a:prstGeom prst="rect">
              <a:avLst/>
            </a:prstGeom>
            <a:solidFill>
              <a:srgbClr val="DBDDDF"/>
            </a:solidFill>
            <a:ln w="9525" cap="flat">
              <a:solidFill>
                <a:srgbClr val="9CC5E4">
                  <a:alpha val="62273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254" name="成组"/>
            <p:cNvGrpSpPr/>
            <p:nvPr/>
          </p:nvGrpSpPr>
          <p:grpSpPr>
            <a:xfrm>
              <a:off x="3448" y="13432"/>
              <a:ext cx="6520531" cy="4493500"/>
              <a:chOff x="0" y="0"/>
              <a:chExt cx="6520529" cy="4493499"/>
            </a:xfrm>
          </p:grpSpPr>
          <p:sp>
            <p:nvSpPr>
              <p:cNvPr id="252" name="线条"/>
              <p:cNvSpPr/>
              <p:nvPr/>
            </p:nvSpPr>
            <p:spPr>
              <a:xfrm flipH="1" flipV="1">
                <a:off x="0" y="-1"/>
                <a:ext cx="6520530" cy="4493500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253" name="线条"/>
              <p:cNvSpPr/>
              <p:nvPr/>
            </p:nvSpPr>
            <p:spPr>
              <a:xfrm flipV="1">
                <a:off x="0" y="0"/>
                <a:ext cx="6520531" cy="4493499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</p:grpSp>
      </p:grpSp>
      <p:sp>
        <p:nvSpPr>
          <p:cNvPr id="256" name="photo"/>
          <p:cNvSpPr txBox="1"/>
          <p:nvPr/>
        </p:nvSpPr>
        <p:spPr>
          <a:xfrm>
            <a:off x="4357155" y="6300617"/>
            <a:ext cx="1877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solidFill>
                  <a:srgbClr val="00B0F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photo</a:t>
            </a:r>
          </a:p>
        </p:txBody>
      </p:sp>
      <p:sp>
        <p:nvSpPr>
          <p:cNvPr id="257" name="photo"/>
          <p:cNvSpPr txBox="1"/>
          <p:nvPr/>
        </p:nvSpPr>
        <p:spPr>
          <a:xfrm>
            <a:off x="11254665" y="6300616"/>
            <a:ext cx="1877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solidFill>
                  <a:srgbClr val="00B0F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photo</a:t>
            </a:r>
          </a:p>
        </p:txBody>
      </p:sp>
      <p:sp>
        <p:nvSpPr>
          <p:cNvPr id="258" name="photo"/>
          <p:cNvSpPr txBox="1"/>
          <p:nvPr/>
        </p:nvSpPr>
        <p:spPr>
          <a:xfrm>
            <a:off x="18149549" y="6300616"/>
            <a:ext cx="1877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1">
                <a:solidFill>
                  <a:srgbClr val="00B0F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photo</a:t>
            </a:r>
          </a:p>
        </p:txBody>
      </p:sp>
      <p:grpSp>
        <p:nvGrpSpPr>
          <p:cNvPr id="261" name="标题文案"/>
          <p:cNvGrpSpPr/>
          <p:nvPr/>
        </p:nvGrpSpPr>
        <p:grpSpPr>
          <a:xfrm>
            <a:off x="1816098" y="9606184"/>
            <a:ext cx="6518803" cy="1243891"/>
            <a:chOff x="0" y="0"/>
            <a:chExt cx="6518802" cy="1243890"/>
          </a:xfrm>
        </p:grpSpPr>
        <p:sp>
          <p:nvSpPr>
            <p:cNvPr id="259" name="矩形"/>
            <p:cNvSpPr/>
            <p:nvPr/>
          </p:nvSpPr>
          <p:spPr>
            <a:xfrm>
              <a:off x="0" y="-1"/>
              <a:ext cx="6518803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0" name="安装IDE"/>
            <p:cNvSpPr txBox="1"/>
            <p:nvPr/>
          </p:nvSpPr>
          <p:spPr>
            <a:xfrm>
              <a:off x="6350" y="6349"/>
              <a:ext cx="6506103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安装IDE</a:t>
              </a:r>
            </a:p>
          </p:txBody>
        </p:sp>
      </p:grpSp>
      <p:sp>
        <p:nvSpPr>
          <p:cNvPr id="262" name="文本文本文本文本文本文本文本文本文本文本"/>
          <p:cNvSpPr txBox="1"/>
          <p:nvPr/>
        </p:nvSpPr>
        <p:spPr>
          <a:xfrm>
            <a:off x="1823087" y="10436542"/>
            <a:ext cx="6518804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grpSp>
        <p:nvGrpSpPr>
          <p:cNvPr id="265" name="标题文案"/>
          <p:cNvGrpSpPr/>
          <p:nvPr/>
        </p:nvGrpSpPr>
        <p:grpSpPr>
          <a:xfrm>
            <a:off x="8926472" y="9574437"/>
            <a:ext cx="6520529" cy="1243891"/>
            <a:chOff x="0" y="0"/>
            <a:chExt cx="6520528" cy="1243890"/>
          </a:xfrm>
        </p:grpSpPr>
        <p:sp>
          <p:nvSpPr>
            <p:cNvPr id="263" name="矩形"/>
            <p:cNvSpPr/>
            <p:nvPr/>
          </p:nvSpPr>
          <p:spPr>
            <a:xfrm>
              <a:off x="-1" y="-1"/>
              <a:ext cx="6520530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4" name="连接开发板"/>
            <p:cNvSpPr txBox="1"/>
            <p:nvPr/>
          </p:nvSpPr>
          <p:spPr>
            <a:xfrm>
              <a:off x="6349" y="6349"/>
              <a:ext cx="6507830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连接开发板</a:t>
              </a:r>
            </a:p>
          </p:txBody>
        </p:sp>
      </p:grpSp>
      <p:sp>
        <p:nvSpPr>
          <p:cNvPr id="266" name="文本文本文本文本文本文本文本文本文本文本"/>
          <p:cNvSpPr txBox="1"/>
          <p:nvPr/>
        </p:nvSpPr>
        <p:spPr>
          <a:xfrm>
            <a:off x="8933460" y="10388611"/>
            <a:ext cx="6513539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点击左下角插头图标</a:t>
            </a:r>
          </a:p>
        </p:txBody>
      </p:sp>
      <p:grpSp>
        <p:nvGrpSpPr>
          <p:cNvPr id="269" name="标题文案"/>
          <p:cNvGrpSpPr/>
          <p:nvPr/>
        </p:nvGrpSpPr>
        <p:grpSpPr>
          <a:xfrm>
            <a:off x="16368769" y="9557012"/>
            <a:ext cx="6529331" cy="1243891"/>
            <a:chOff x="0" y="0"/>
            <a:chExt cx="6529330" cy="1243890"/>
          </a:xfrm>
        </p:grpSpPr>
        <p:sp>
          <p:nvSpPr>
            <p:cNvPr id="267" name="矩形"/>
            <p:cNvSpPr/>
            <p:nvPr/>
          </p:nvSpPr>
          <p:spPr>
            <a:xfrm>
              <a:off x="-1" y="-1"/>
              <a:ext cx="6529332" cy="1243892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8" name="打开虚拟U盘"/>
            <p:cNvSpPr txBox="1"/>
            <p:nvPr/>
          </p:nvSpPr>
          <p:spPr>
            <a:xfrm>
              <a:off x="6349" y="6349"/>
              <a:ext cx="6516632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打开虚拟U盘</a:t>
              </a:r>
            </a:p>
          </p:txBody>
        </p:sp>
      </p:grpSp>
      <p:sp>
        <p:nvSpPr>
          <p:cNvPr id="270" name="文本文本文本文本文本文本文本文本文本文本"/>
          <p:cNvSpPr txBox="1"/>
          <p:nvPr/>
        </p:nvSpPr>
        <p:spPr>
          <a:xfrm>
            <a:off x="16368769" y="10388611"/>
            <a:ext cx="6529331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274320">
              <a:defRPr sz="200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点击左上角文件夹图标</a:t>
            </a:r>
          </a:p>
        </p:txBody>
      </p:sp>
      <p:pic>
        <p:nvPicPr>
          <p:cNvPr id="271" name="已粘贴的影片.png" descr="已粘贴的影片.png"/>
          <p:cNvPicPr>
            <a:picLocks noChangeAspect="1"/>
          </p:cNvPicPr>
          <p:nvPr/>
        </p:nvPicPr>
        <p:blipFill>
          <a:blip r:embed="rId2"/>
          <a:srcRect r="27932"/>
          <a:stretch>
            <a:fillRect/>
          </a:stretch>
        </p:blipFill>
        <p:spPr>
          <a:xfrm>
            <a:off x="891197" y="4427241"/>
            <a:ext cx="7399967" cy="46219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已粘贴的影片.png" descr="已粘贴的影片.png"/>
          <p:cNvPicPr>
            <a:picLocks noChangeAspect="1"/>
          </p:cNvPicPr>
          <p:nvPr/>
        </p:nvPicPr>
        <p:blipFill>
          <a:blip r:embed="rId3"/>
          <a:srcRect r="8489"/>
          <a:stretch>
            <a:fillRect/>
          </a:stretch>
        </p:blipFill>
        <p:spPr>
          <a:xfrm>
            <a:off x="8345447" y="4256647"/>
            <a:ext cx="7456422" cy="4830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已粘贴的影片.png" descr="已粘贴的影片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4483" y="4211973"/>
            <a:ext cx="7625826" cy="49201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IT基础设施云化"/>
          <p:cNvSpPr txBox="1"/>
          <p:nvPr/>
        </p:nvSpPr>
        <p:spPr>
          <a:xfrm>
            <a:off x="882096" y="6719558"/>
            <a:ext cx="6384419" cy="945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5000">
                <a:solidFill>
                  <a:srgbClr val="000000"/>
                </a:solidFill>
              </a:defRPr>
            </a:lvl1pPr>
          </a:lstStyle>
          <a:p>
            <a:r>
              <a:t>运行单目标跟踪 Demo</a:t>
            </a:r>
          </a:p>
        </p:txBody>
      </p:sp>
      <p:sp>
        <p:nvSpPr>
          <p:cNvPr id="276" name="IT基础设施云化"/>
          <p:cNvSpPr txBox="1"/>
          <p:nvPr/>
        </p:nvSpPr>
        <p:spPr>
          <a:xfrm>
            <a:off x="1123814" y="7749219"/>
            <a:ext cx="5900985" cy="1621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4000" spc="15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点击左下角播放图标运行</a:t>
            </a:r>
          </a:p>
          <a:p>
            <a:pPr defTabSz="1700891">
              <a:lnSpc>
                <a:spcPct val="120000"/>
              </a:lnSpc>
              <a:defRPr sz="4000" spc="15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识别跟踪到桌面盆栽位置</a:t>
            </a:r>
          </a:p>
        </p:txBody>
      </p:sp>
      <p:sp>
        <p:nvSpPr>
          <p:cNvPr id="277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开发环境搭建与固件烧录流程</a:t>
            </a:r>
          </a:p>
        </p:txBody>
      </p:sp>
      <p:pic>
        <p:nvPicPr>
          <p:cNvPr id="278" name="已粘贴的影片.png" descr="已粘贴的影片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334" y="3084386"/>
            <a:ext cx="16112530" cy="9552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01"/>
          <p:cNvSpPr txBox="1"/>
          <p:nvPr/>
        </p:nvSpPr>
        <p:spPr>
          <a:xfrm>
            <a:off x="2742574" y="4800599"/>
            <a:ext cx="2939555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000000"/>
                </a:solidFill>
              </a:defRPr>
            </a:lvl1pPr>
          </a:lstStyle>
          <a:p>
            <a:r>
              <a:t>05</a:t>
            </a:r>
          </a:p>
        </p:txBody>
      </p:sp>
      <p:sp>
        <p:nvSpPr>
          <p:cNvPr id="281" name="这里是一行标题十个字"/>
          <p:cNvSpPr txBox="1"/>
          <p:nvPr/>
        </p:nvSpPr>
        <p:spPr>
          <a:xfrm>
            <a:off x="8313281" y="5255104"/>
            <a:ext cx="1175828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"/>
              </a:spcBef>
              <a:defRPr sz="8000">
                <a:solidFill>
                  <a:srgbClr val="000000"/>
                </a:solidFill>
              </a:defRPr>
            </a:lvl1pPr>
          </a:lstStyle>
          <a:p>
            <a:r>
              <a:t>K230 AI Demo 演示</a:t>
            </a:r>
          </a:p>
        </p:txBody>
      </p:sp>
      <p:sp>
        <p:nvSpPr>
          <p:cNvPr id="282" name="直线连接符 5"/>
          <p:cNvSpPr/>
          <p:nvPr/>
        </p:nvSpPr>
        <p:spPr>
          <a:xfrm>
            <a:off x="7665369" y="5537758"/>
            <a:ext cx="1" cy="1918119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成组"/>
          <p:cNvGrpSpPr/>
          <p:nvPr/>
        </p:nvGrpSpPr>
        <p:grpSpPr>
          <a:xfrm>
            <a:off x="3195584" y="6674235"/>
            <a:ext cx="3117145" cy="2295145"/>
            <a:chOff x="0" y="0"/>
            <a:chExt cx="3117144" cy="2295144"/>
          </a:xfrm>
        </p:grpSpPr>
        <p:sp>
          <p:nvSpPr>
            <p:cNvPr id="284" name="IT基础设施云化"/>
            <p:cNvSpPr txBox="1"/>
            <p:nvPr/>
          </p:nvSpPr>
          <p:spPr>
            <a:xfrm>
              <a:off x="0" y="0"/>
              <a:ext cx="3117144" cy="7676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458609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动态手势识别</a:t>
              </a:r>
            </a:p>
          </p:txBody>
        </p:sp>
        <p:sp>
          <p:nvSpPr>
            <p:cNvPr id="285" name="IT基础设施云化"/>
            <p:cNvSpPr txBox="1"/>
            <p:nvPr/>
          </p:nvSpPr>
          <p:spPr>
            <a:xfrm>
              <a:off x="330200" y="1029660"/>
              <a:ext cx="2456745" cy="126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/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实时摄像头捕捉动作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手势识别模型推理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识别上下左右等手势</a:t>
              </a:r>
            </a:p>
          </p:txBody>
        </p:sp>
      </p:grpSp>
      <p:sp>
        <p:nvSpPr>
          <p:cNvPr id="287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K230 AI Demo 演示</a:t>
            </a:r>
          </a:p>
        </p:txBody>
      </p:sp>
      <p:grpSp>
        <p:nvGrpSpPr>
          <p:cNvPr id="290" name="成组"/>
          <p:cNvGrpSpPr/>
          <p:nvPr/>
        </p:nvGrpSpPr>
        <p:grpSpPr>
          <a:xfrm>
            <a:off x="8288680" y="6674235"/>
            <a:ext cx="2722255" cy="2295145"/>
            <a:chOff x="0" y="0"/>
            <a:chExt cx="2722253" cy="2295144"/>
          </a:xfrm>
        </p:grpSpPr>
        <p:sp>
          <p:nvSpPr>
            <p:cNvPr id="288" name="IT基础设施云化"/>
            <p:cNvSpPr txBox="1"/>
            <p:nvPr/>
          </p:nvSpPr>
          <p:spPr>
            <a:xfrm>
              <a:off x="0" y="0"/>
              <a:ext cx="2722254" cy="7676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458609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AI 猜拳游戏</a:t>
              </a:r>
            </a:p>
          </p:txBody>
        </p:sp>
        <p:sp>
          <p:nvSpPr>
            <p:cNvPr id="289" name="IT基础设施云化"/>
            <p:cNvSpPr txBox="1"/>
            <p:nvPr/>
          </p:nvSpPr>
          <p:spPr>
            <a:xfrm>
              <a:off x="264836" y="1029660"/>
              <a:ext cx="2192585" cy="126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/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识别用户出拳手势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随机电脑对战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显示结果与胜负</a:t>
              </a:r>
            </a:p>
          </p:txBody>
        </p:sp>
      </p:grpSp>
      <p:grpSp>
        <p:nvGrpSpPr>
          <p:cNvPr id="293" name="成组"/>
          <p:cNvGrpSpPr/>
          <p:nvPr/>
        </p:nvGrpSpPr>
        <p:grpSpPr>
          <a:xfrm>
            <a:off x="13190086" y="6674235"/>
            <a:ext cx="2710745" cy="1868425"/>
            <a:chOff x="0" y="0"/>
            <a:chExt cx="2710744" cy="1868424"/>
          </a:xfrm>
        </p:grpSpPr>
        <p:sp>
          <p:nvSpPr>
            <p:cNvPr id="291" name="IT基础设施云化"/>
            <p:cNvSpPr txBox="1"/>
            <p:nvPr/>
          </p:nvSpPr>
          <p:spPr>
            <a:xfrm>
              <a:off x="304798" y="0"/>
              <a:ext cx="2101145" cy="7676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458609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人脸识别</a:t>
              </a:r>
            </a:p>
          </p:txBody>
        </p:sp>
        <p:sp>
          <p:nvSpPr>
            <p:cNvPr id="292" name="IT基础设施云化"/>
            <p:cNvSpPr txBox="1"/>
            <p:nvPr/>
          </p:nvSpPr>
          <p:spPr>
            <a:xfrm>
              <a:off x="0" y="1029660"/>
              <a:ext cx="2710744" cy="8387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/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摄像头实时识别人脸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在屏幕上标注识别区域</a:t>
              </a:r>
            </a:p>
          </p:txBody>
        </p:sp>
      </p:grpSp>
      <p:grpSp>
        <p:nvGrpSpPr>
          <p:cNvPr id="296" name="成组"/>
          <p:cNvGrpSpPr/>
          <p:nvPr/>
        </p:nvGrpSpPr>
        <p:grpSpPr>
          <a:xfrm>
            <a:off x="17374537" y="6674235"/>
            <a:ext cx="4133145" cy="1868425"/>
            <a:chOff x="0" y="0"/>
            <a:chExt cx="4133143" cy="1868424"/>
          </a:xfrm>
        </p:grpSpPr>
        <p:sp>
          <p:nvSpPr>
            <p:cNvPr id="294" name="IT基础设施云化"/>
            <p:cNvSpPr txBox="1"/>
            <p:nvPr/>
          </p:nvSpPr>
          <p:spPr>
            <a:xfrm>
              <a:off x="0" y="0"/>
              <a:ext cx="4133144" cy="7676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458609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人脸关键部位识别</a:t>
              </a:r>
            </a:p>
          </p:txBody>
        </p:sp>
        <p:sp>
          <p:nvSpPr>
            <p:cNvPr id="295" name="IT基础设施云化"/>
            <p:cNvSpPr txBox="1"/>
            <p:nvPr/>
          </p:nvSpPr>
          <p:spPr>
            <a:xfrm>
              <a:off x="309881" y="1029660"/>
              <a:ext cx="3513385" cy="8387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/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检测眼睛、鼻子、嘴角等位置</a:t>
              </a:r>
            </a:p>
            <a:p>
              <a: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pPr>
              <a:r>
                <a:t>适用于人脸动画、跟踪等应用</a:t>
              </a:r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成组"/>
          <p:cNvSpPr/>
          <p:nvPr/>
        </p:nvSpPr>
        <p:spPr>
          <a:xfrm>
            <a:off x="4476223" y="5137048"/>
            <a:ext cx="1270001" cy="1270001"/>
          </a:xfrm>
          <a:prstGeom prst="line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>
                <a:solidFill>
                  <a:srgbClr val="000000"/>
                </a:solidFill>
              </a:defRPr>
            </a:lvl1pPr>
          </a:lstStyle>
          <a:p>
            <a:r>
              <a:t>B站账号</a:t>
            </a:r>
          </a:p>
        </p:txBody>
      </p:sp>
      <p:sp>
        <p:nvSpPr>
          <p:cNvPr id="299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课程总结&amp;资料获取</a:t>
            </a:r>
          </a:p>
        </p:txBody>
      </p:sp>
      <p:grpSp>
        <p:nvGrpSpPr>
          <p:cNvPr id="302" name="成组"/>
          <p:cNvGrpSpPr/>
          <p:nvPr/>
        </p:nvGrpSpPr>
        <p:grpSpPr>
          <a:xfrm>
            <a:off x="15763918" y="7277053"/>
            <a:ext cx="1270002" cy="2299661"/>
            <a:chOff x="3870694" y="0"/>
            <a:chExt cx="1270001" cy="2299660"/>
          </a:xfrm>
        </p:grpSpPr>
        <p:sp>
          <p:nvSpPr>
            <p:cNvPr id="300" name="IT基础设施云化"/>
            <p:cNvSpPr/>
            <p:nvPr/>
          </p:nvSpPr>
          <p:spPr>
            <a:xfrm>
              <a:off x="3870694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458609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获取完整代码 &amp; 手册</a:t>
              </a:r>
            </a:p>
          </p:txBody>
        </p:sp>
        <p:sp>
          <p:nvSpPr>
            <p:cNvPr id="301" name="IT基础设施云化"/>
            <p:cNvSpPr/>
            <p:nvPr/>
          </p:nvSpPr>
          <p:spPr>
            <a:xfrm>
              <a:off x="3870696" y="102966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8221" tIns="28221" rIns="28221" bIns="28221" numCol="1" anchor="t">
              <a:spAutoFit/>
            </a:bodyPr>
            <a:lstStyle>
              <a:lvl1pPr defTabSz="1700891">
                <a:lnSpc>
                  <a:spcPct val="120000"/>
                </a:lnSpc>
                <a:defRPr sz="2000" spc="79">
                  <a:solidFill>
                    <a:srgbClr val="000000"/>
                  </a:solidFill>
                  <a:latin typeface="阿里巴巴普惠体 2.0 55 Regular"/>
                  <a:ea typeface="阿里巴巴普惠体 2.0 55 Regular"/>
                  <a:cs typeface="阿里巴巴普惠体 2.0 55 Regular"/>
                  <a:sym typeface="阿里巴巴普惠体 2.0 55 Regular"/>
                </a:defRPr>
              </a:lvl1pPr>
            </a:lstStyle>
            <a:p>
              <a:r>
                <a:t>https://www.kendryte.com/k230_canmv/dev/zh/quick_start.html</a:t>
              </a:r>
            </a:p>
          </p:txBody>
        </p:sp>
      </p:grpSp>
      <p:pic>
        <p:nvPicPr>
          <p:cNvPr id="303" name="已粘贴的影片.png" descr="已粘贴的影片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863" y="6472439"/>
            <a:ext cx="7063031" cy="4602363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IT基础设施云化"/>
          <p:cNvSpPr txBox="1"/>
          <p:nvPr/>
        </p:nvSpPr>
        <p:spPr>
          <a:xfrm>
            <a:off x="2547708" y="6007943"/>
            <a:ext cx="4156248" cy="361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1700891">
              <a:lnSpc>
                <a:spcPct val="120000"/>
              </a:lnSpc>
              <a:defRPr sz="2000" spc="7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https://space.bilibili.com/1829697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hanks"/>
          <p:cNvSpPr txBox="1"/>
          <p:nvPr/>
        </p:nvSpPr>
        <p:spPr>
          <a:xfrm>
            <a:off x="5938243" y="5719044"/>
            <a:ext cx="6295877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0" cap="all"/>
            </a:lvl1pPr>
          </a:lstStyle>
          <a:p>
            <a:r>
              <a:t>Thanks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目录"/>
          <p:cNvSpPr txBox="1"/>
          <p:nvPr/>
        </p:nvSpPr>
        <p:spPr>
          <a:xfrm>
            <a:off x="6995214" y="2444973"/>
            <a:ext cx="10393571" cy="1467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8000"/>
            </a:lvl1pPr>
          </a:lstStyle>
          <a:p>
            <a:r>
              <a:t>目录</a:t>
            </a:r>
          </a:p>
        </p:txBody>
      </p:sp>
      <p:sp>
        <p:nvSpPr>
          <p:cNvPr id="87" name="Contents"/>
          <p:cNvSpPr txBox="1"/>
          <p:nvPr/>
        </p:nvSpPr>
        <p:spPr>
          <a:xfrm>
            <a:off x="7647891" y="1197321"/>
            <a:ext cx="9088219" cy="1247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22" tIns="14222" rIns="14222" bIns="14222">
            <a:spAutoFit/>
          </a:bodyPr>
          <a:lstStyle>
            <a:lvl1pPr defTabSz="219454">
              <a:defRPr sz="8000"/>
            </a:lvl1pPr>
          </a:lstStyle>
          <a:p>
            <a:r>
              <a:t>Contents</a:t>
            </a:r>
          </a:p>
        </p:txBody>
      </p:sp>
      <p:sp>
        <p:nvSpPr>
          <p:cNvPr id="88" name="添加目录标题"/>
          <p:cNvSpPr txBox="1"/>
          <p:nvPr/>
        </p:nvSpPr>
        <p:spPr>
          <a:xfrm>
            <a:off x="15903171" y="5723337"/>
            <a:ext cx="4616693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500"/>
            </a:pPr>
            <a:r>
              <a:rPr>
                <a:solidFill>
                  <a:srgbClr val="000000"/>
                </a:solidFill>
              </a:rPr>
              <a:t>RISC-V 架构</a:t>
            </a:r>
          </a:p>
          <a:p>
            <a:pPr>
              <a:defRPr sz="5500"/>
            </a:pPr>
            <a:r>
              <a:rPr>
                <a:solidFill>
                  <a:srgbClr val="000000"/>
                </a:solidFill>
              </a:rPr>
              <a:t>与 AI 边缘计算</a:t>
            </a:r>
          </a:p>
        </p:txBody>
      </p:sp>
      <p:sp>
        <p:nvSpPr>
          <p:cNvPr id="89" name="02"/>
          <p:cNvSpPr txBox="1"/>
          <p:nvPr/>
        </p:nvSpPr>
        <p:spPr>
          <a:xfrm>
            <a:off x="14061203" y="6177736"/>
            <a:ext cx="1270002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90713">
              <a:lnSpc>
                <a:spcPct val="110000"/>
              </a:lnSpc>
              <a:defRPr sz="6500">
                <a:solidFill>
                  <a:srgbClr val="000000"/>
                </a:solidFill>
              </a:defRPr>
            </a:lvl1pPr>
          </a:lstStyle>
          <a:p>
            <a:r>
              <a:t>02</a:t>
            </a:r>
          </a:p>
        </p:txBody>
      </p:sp>
      <p:sp>
        <p:nvSpPr>
          <p:cNvPr id="90" name="添加目录标题"/>
          <p:cNvSpPr txBox="1"/>
          <p:nvPr/>
        </p:nvSpPr>
        <p:spPr>
          <a:xfrm>
            <a:off x="15865843" y="8345908"/>
            <a:ext cx="5003801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500">
                <a:solidFill>
                  <a:srgbClr val="000000"/>
                </a:solidFill>
              </a:defRPr>
            </a:pPr>
            <a:r>
              <a:t>开发环境搭建</a:t>
            </a:r>
          </a:p>
          <a:p>
            <a:pPr>
              <a:defRPr sz="5500">
                <a:solidFill>
                  <a:srgbClr val="000000"/>
                </a:solidFill>
              </a:defRPr>
            </a:pPr>
            <a:r>
              <a:t>与固件烧录流程</a:t>
            </a:r>
          </a:p>
        </p:txBody>
      </p:sp>
      <p:sp>
        <p:nvSpPr>
          <p:cNvPr id="91" name="04"/>
          <p:cNvSpPr txBox="1"/>
          <p:nvPr/>
        </p:nvSpPr>
        <p:spPr>
          <a:xfrm>
            <a:off x="14061203" y="8828508"/>
            <a:ext cx="1270002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90713">
              <a:lnSpc>
                <a:spcPct val="110000"/>
              </a:lnSpc>
              <a:defRPr sz="6500">
                <a:solidFill>
                  <a:srgbClr val="000000"/>
                </a:solidFill>
              </a:defRPr>
            </a:lvl1pPr>
          </a:lstStyle>
          <a:p>
            <a:r>
              <a:t>04</a:t>
            </a:r>
          </a:p>
        </p:txBody>
      </p:sp>
      <p:sp>
        <p:nvSpPr>
          <p:cNvPr id="92" name="添加目录标题"/>
          <p:cNvSpPr txBox="1"/>
          <p:nvPr/>
        </p:nvSpPr>
        <p:spPr>
          <a:xfrm>
            <a:off x="4601888" y="8807233"/>
            <a:ext cx="8924678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000000"/>
                </a:solidFill>
              </a:defRPr>
            </a:lvl1pPr>
          </a:lstStyle>
          <a:p>
            <a:r>
              <a:t>K230 开发板接口与资源介绍</a:t>
            </a:r>
          </a:p>
        </p:txBody>
      </p:sp>
      <p:sp>
        <p:nvSpPr>
          <p:cNvPr id="93" name="03"/>
          <p:cNvSpPr txBox="1"/>
          <p:nvPr/>
        </p:nvSpPr>
        <p:spPr>
          <a:xfrm>
            <a:off x="2714445" y="8828508"/>
            <a:ext cx="1270002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90713">
              <a:lnSpc>
                <a:spcPct val="110000"/>
              </a:lnSpc>
              <a:defRPr sz="6500">
                <a:solidFill>
                  <a:srgbClr val="000000"/>
                </a:solidFill>
              </a:defRPr>
            </a:lvl1pPr>
          </a:lstStyle>
          <a:p>
            <a:r>
              <a:t>03</a:t>
            </a:r>
          </a:p>
        </p:txBody>
      </p:sp>
      <p:sp>
        <p:nvSpPr>
          <p:cNvPr id="94" name="添加目录标题"/>
          <p:cNvSpPr txBox="1"/>
          <p:nvPr/>
        </p:nvSpPr>
        <p:spPr>
          <a:xfrm>
            <a:off x="4583089" y="6212287"/>
            <a:ext cx="6013693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000000"/>
                </a:solidFill>
              </a:defRPr>
            </a:lvl1pPr>
          </a:lstStyle>
          <a:p>
            <a:r>
              <a:t>什么是 AI 边缘计算</a:t>
            </a:r>
          </a:p>
        </p:txBody>
      </p:sp>
      <p:sp>
        <p:nvSpPr>
          <p:cNvPr id="95" name="01"/>
          <p:cNvSpPr txBox="1"/>
          <p:nvPr/>
        </p:nvSpPr>
        <p:spPr>
          <a:xfrm>
            <a:off x="2714445" y="6177736"/>
            <a:ext cx="1270002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90713">
              <a:lnSpc>
                <a:spcPct val="110000"/>
              </a:lnSpc>
              <a:defRPr sz="6500">
                <a:solidFill>
                  <a:srgbClr val="000000"/>
                </a:solidFill>
              </a:defRPr>
            </a:lvl1pPr>
          </a:lstStyle>
          <a:p>
            <a:r>
              <a:t>01</a:t>
            </a:r>
          </a:p>
        </p:txBody>
      </p:sp>
      <p:sp>
        <p:nvSpPr>
          <p:cNvPr id="96" name="直线连接符 10"/>
          <p:cNvSpPr/>
          <p:nvPr/>
        </p:nvSpPr>
        <p:spPr>
          <a:xfrm>
            <a:off x="4060900" y="6392150"/>
            <a:ext cx="1" cy="719775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7" name="直线连接符 11"/>
          <p:cNvSpPr/>
          <p:nvPr/>
        </p:nvSpPr>
        <p:spPr>
          <a:xfrm>
            <a:off x="15416085" y="6392150"/>
            <a:ext cx="1" cy="719775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8" name="直线连接符 12"/>
          <p:cNvSpPr/>
          <p:nvPr/>
        </p:nvSpPr>
        <p:spPr>
          <a:xfrm>
            <a:off x="4060900" y="9018958"/>
            <a:ext cx="1" cy="719775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" name="直线连接符 13"/>
          <p:cNvSpPr/>
          <p:nvPr/>
        </p:nvSpPr>
        <p:spPr>
          <a:xfrm>
            <a:off x="15416085" y="9018958"/>
            <a:ext cx="1" cy="719775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0" name="添加目录标题"/>
          <p:cNvSpPr txBox="1"/>
          <p:nvPr/>
        </p:nvSpPr>
        <p:spPr>
          <a:xfrm>
            <a:off x="4582066" y="11506905"/>
            <a:ext cx="6015739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000000"/>
                </a:solidFill>
              </a:defRPr>
            </a:lvl1pPr>
          </a:lstStyle>
          <a:p>
            <a:r>
              <a:t>K230 AI Demo演示</a:t>
            </a:r>
          </a:p>
        </p:txBody>
      </p:sp>
      <p:sp>
        <p:nvSpPr>
          <p:cNvPr id="101" name="03"/>
          <p:cNvSpPr txBox="1"/>
          <p:nvPr/>
        </p:nvSpPr>
        <p:spPr>
          <a:xfrm>
            <a:off x="2728892" y="11500555"/>
            <a:ext cx="1270002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90713">
              <a:lnSpc>
                <a:spcPct val="110000"/>
              </a:lnSpc>
              <a:defRPr sz="6500">
                <a:solidFill>
                  <a:srgbClr val="000000"/>
                </a:solidFill>
              </a:defRPr>
            </a:lvl1pPr>
          </a:lstStyle>
          <a:p>
            <a:r>
              <a:t>05</a:t>
            </a:r>
          </a:p>
        </p:txBody>
      </p:sp>
      <p:sp>
        <p:nvSpPr>
          <p:cNvPr id="102" name="直线连接符 12"/>
          <p:cNvSpPr/>
          <p:nvPr/>
        </p:nvSpPr>
        <p:spPr>
          <a:xfrm>
            <a:off x="4075347" y="11691005"/>
            <a:ext cx="1" cy="719775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01"/>
          <p:cNvSpPr txBox="1"/>
          <p:nvPr/>
        </p:nvSpPr>
        <p:spPr>
          <a:xfrm>
            <a:off x="2742574" y="4800600"/>
            <a:ext cx="2939554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000000"/>
                </a:solidFill>
              </a:defRPr>
            </a:lvl1pPr>
          </a:lstStyle>
          <a:p>
            <a:r>
              <a:t>01</a:t>
            </a:r>
          </a:p>
        </p:txBody>
      </p:sp>
      <p:sp>
        <p:nvSpPr>
          <p:cNvPr id="105" name="这里是一行标题十个字"/>
          <p:cNvSpPr txBox="1"/>
          <p:nvPr/>
        </p:nvSpPr>
        <p:spPr>
          <a:xfrm>
            <a:off x="8313281" y="5255105"/>
            <a:ext cx="1175828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"/>
              </a:spcBef>
              <a:defRPr sz="8000">
                <a:solidFill>
                  <a:srgbClr val="000000"/>
                </a:solidFill>
              </a:defRPr>
            </a:lvl1pPr>
          </a:lstStyle>
          <a:p>
            <a:r>
              <a:t>什么是 AI 边缘计算</a:t>
            </a:r>
          </a:p>
        </p:txBody>
      </p:sp>
      <p:sp>
        <p:nvSpPr>
          <p:cNvPr id="107" name="直线连接符 5"/>
          <p:cNvSpPr/>
          <p:nvPr/>
        </p:nvSpPr>
        <p:spPr>
          <a:xfrm>
            <a:off x="7665369" y="5537758"/>
            <a:ext cx="1" cy="1918119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什么是 AI 边缘计算</a:t>
            </a:r>
          </a:p>
        </p:txBody>
      </p:sp>
      <p:sp>
        <p:nvSpPr>
          <p:cNvPr id="111" name="IT基础设施云化"/>
          <p:cNvSpPr txBox="1"/>
          <p:nvPr/>
        </p:nvSpPr>
        <p:spPr>
          <a:xfrm>
            <a:off x="18905974" y="3398118"/>
            <a:ext cx="1085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>
                <a:solidFill>
                  <a:srgbClr val="000000"/>
                </a:solidFill>
              </a:defRPr>
            </a:lvl1pPr>
          </a:lstStyle>
          <a:p>
            <a:r>
              <a:t>优点</a:t>
            </a:r>
          </a:p>
        </p:txBody>
      </p:sp>
      <p:sp>
        <p:nvSpPr>
          <p:cNvPr id="112" name="IT基础设施云化"/>
          <p:cNvSpPr txBox="1"/>
          <p:nvPr/>
        </p:nvSpPr>
        <p:spPr>
          <a:xfrm>
            <a:off x="16632676" y="4427779"/>
            <a:ext cx="5631745" cy="1870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低延迟：靠近数据源，反应更快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离线运行：无需依赖云端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隐私保护：数据不上传云端</a:t>
            </a:r>
          </a:p>
        </p:txBody>
      </p:sp>
      <p:sp>
        <p:nvSpPr>
          <p:cNvPr id="113" name="IT基础设施云化"/>
          <p:cNvSpPr txBox="1"/>
          <p:nvPr/>
        </p:nvSpPr>
        <p:spPr>
          <a:xfrm>
            <a:off x="15773389" y="7490056"/>
            <a:ext cx="7350313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>
                <a:solidFill>
                  <a:srgbClr val="000000"/>
                </a:solidFill>
              </a:defRPr>
            </a:lvl1pPr>
          </a:lstStyle>
          <a:p>
            <a:r>
              <a:t>场景化对比案例-智能安防摄像头</a:t>
            </a:r>
          </a:p>
        </p:txBody>
      </p:sp>
      <p:sp>
        <p:nvSpPr>
          <p:cNvPr id="114" name="IT基础设施云化"/>
          <p:cNvSpPr txBox="1"/>
          <p:nvPr/>
        </p:nvSpPr>
        <p:spPr>
          <a:xfrm>
            <a:off x="15375601" y="8519717"/>
            <a:ext cx="8145891" cy="4338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云计算：摄像头→4G上传→云端AI分析→告警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• 识别滞后（小偷已逃离）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月流量消耗50GB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endParaRPr/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边缘计算：摄像头→本地芯片分析→实时告警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• 0.5秒识别并报警</a:t>
            </a:r>
          </a:p>
          <a:p>
            <a:pPr defTabSz="1700891">
              <a:lnSpc>
                <a:spcPct val="120000"/>
              </a:lnSpc>
              <a:defRPr sz="3000" spc="119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• 无需网络</a:t>
            </a:r>
          </a:p>
        </p:txBody>
      </p:sp>
      <p:graphicFrame>
        <p:nvGraphicFramePr>
          <p:cNvPr id="115" name="表格 1"/>
          <p:cNvGraphicFramePr/>
          <p:nvPr/>
        </p:nvGraphicFramePr>
        <p:xfrm>
          <a:off x="1898691" y="3592240"/>
          <a:ext cx="12744089" cy="891863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3591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53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9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7388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维度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云计算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边缘计算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388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核心架构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集中式数据中心</a:t>
                      </a:r>
                    </a:p>
                  </a:txBody>
                  <a:tcPr marL="50800" marR="50800" marT="50800" marB="50800" anchor="ctr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分布式终端设备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388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响应速度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381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高延迟（100ms～5s）</a:t>
                      </a:r>
                    </a:p>
                  </a:txBody>
                  <a:tcPr marL="50800" marR="50800" marT="50800" marB="50800" anchor="ctr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超低延迟（&lt;50ms）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388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数据处理位置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381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数据上传云端处理</a:t>
                      </a:r>
                    </a:p>
                  </a:txBody>
                  <a:tcPr marL="50800" marR="50800" marT="50800" marB="50800" anchor="ctr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设备端就地处理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388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隐私和安全性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381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数据经过公网，有泄露风险</a:t>
                      </a:r>
                    </a:p>
                  </a:txBody>
                  <a:tcPr marL="50800" marR="50800" marT="50800" marB="50800" anchor="ctr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1800"/>
                      </a:pPr>
                      <a:r>
                        <a:rPr sz="32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数据不出设备，隐私性强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49205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tabLst>
                          <a:tab pos="16637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latin typeface="+mj-lt"/>
                          <a:ea typeface="+mj-ea"/>
                          <a:cs typeface="+mj-cs"/>
                          <a:sym typeface="Helvetica"/>
                        </a:rPr>
                        <a:t>计算能力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381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3200">
                          <a:latin typeface="+mj-lt"/>
                          <a:ea typeface="+mj-ea"/>
                          <a:cs typeface="+mj-cs"/>
                          <a:sym typeface="Helvetica"/>
                        </a:defRPr>
                      </a:pPr>
                      <a:r>
                        <a:t>具备强大的计算能力，</a:t>
                      </a:r>
                    </a:p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3200">
                          <a:latin typeface="+mj-lt"/>
                          <a:ea typeface="+mj-ea"/>
                          <a:cs typeface="+mj-cs"/>
                          <a:sym typeface="Helvetica"/>
                        </a:defRPr>
                      </a:pPr>
                      <a:r>
                        <a:t>可处理大规模、复杂的计算任务</a:t>
                      </a:r>
                    </a:p>
                  </a:txBody>
                  <a:tcPr marL="50800" marR="50800" marT="50800" marB="50800" anchor="ctr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3200">
                          <a:latin typeface="+mj-lt"/>
                          <a:ea typeface="+mj-ea"/>
                          <a:cs typeface="+mj-cs"/>
                          <a:sym typeface="Helvetica"/>
                        </a:defRPr>
                      </a:pPr>
                      <a:r>
                        <a:t>计算能力相对有限，</a:t>
                      </a:r>
                    </a:p>
                    <a:p>
                      <a:pPr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3200">
                          <a:latin typeface="+mj-lt"/>
                          <a:ea typeface="+mj-ea"/>
                          <a:cs typeface="+mj-cs"/>
                          <a:sym typeface="Helvetica"/>
                        </a:defRPr>
                      </a:pPr>
                      <a:r>
                        <a:t>主要处理本地实时性要求高的任务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01"/>
          <p:cNvSpPr txBox="1"/>
          <p:nvPr/>
        </p:nvSpPr>
        <p:spPr>
          <a:xfrm>
            <a:off x="2742574" y="4800599"/>
            <a:ext cx="2939555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000000"/>
                </a:solidFill>
              </a:defRPr>
            </a:lvl1pPr>
          </a:lstStyle>
          <a:p>
            <a:r>
              <a:t>02</a:t>
            </a:r>
          </a:p>
        </p:txBody>
      </p:sp>
      <p:sp>
        <p:nvSpPr>
          <p:cNvPr id="118" name="这里是一行标题十个字"/>
          <p:cNvSpPr txBox="1"/>
          <p:nvPr/>
        </p:nvSpPr>
        <p:spPr>
          <a:xfrm>
            <a:off x="8313281" y="5255104"/>
            <a:ext cx="1290128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"/>
              </a:spcBef>
              <a:defRPr sz="8000">
                <a:solidFill>
                  <a:srgbClr val="000000"/>
                </a:solidFill>
              </a:defRPr>
            </a:lvl1pPr>
          </a:lstStyle>
          <a:p>
            <a:r>
              <a:t>RISC-V 架构与 AI 边缘计算</a:t>
            </a:r>
          </a:p>
        </p:txBody>
      </p:sp>
      <p:sp>
        <p:nvSpPr>
          <p:cNvPr id="119" name="直线连接符 5"/>
          <p:cNvSpPr/>
          <p:nvPr/>
        </p:nvSpPr>
        <p:spPr>
          <a:xfrm>
            <a:off x="7665369" y="5537758"/>
            <a:ext cx="1" cy="1918119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IT基础设施云化"/>
          <p:cNvSpPr txBox="1"/>
          <p:nvPr/>
        </p:nvSpPr>
        <p:spPr>
          <a:xfrm>
            <a:off x="3195584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22" name="IT基础设施云化"/>
          <p:cNvSpPr txBox="1"/>
          <p:nvPr/>
        </p:nvSpPr>
        <p:spPr>
          <a:xfrm>
            <a:off x="2337065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sp>
        <p:nvSpPr>
          <p:cNvPr id="123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RISC-V 架构与 AI 边缘计算</a:t>
            </a:r>
          </a:p>
        </p:txBody>
      </p:sp>
      <p:sp>
        <p:nvSpPr>
          <p:cNvPr id="124" name="IT基础设施云化"/>
          <p:cNvSpPr txBox="1"/>
          <p:nvPr/>
        </p:nvSpPr>
        <p:spPr>
          <a:xfrm>
            <a:off x="10531767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25" name="IT基础设施云化"/>
          <p:cNvSpPr txBox="1"/>
          <p:nvPr/>
        </p:nvSpPr>
        <p:spPr>
          <a:xfrm>
            <a:off x="9673248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sp>
        <p:nvSpPr>
          <p:cNvPr id="126" name="IT基础设施云化"/>
          <p:cNvSpPr txBox="1"/>
          <p:nvPr/>
        </p:nvSpPr>
        <p:spPr>
          <a:xfrm>
            <a:off x="18071270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27" name="IT基础设施云化"/>
          <p:cNvSpPr txBox="1"/>
          <p:nvPr/>
        </p:nvSpPr>
        <p:spPr>
          <a:xfrm>
            <a:off x="17212752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sp>
        <p:nvSpPr>
          <p:cNvPr id="128" name="什么是 RISC-V？…"/>
          <p:cNvSpPr txBox="1">
            <a:spLocks noGrp="1"/>
          </p:cNvSpPr>
          <p:nvPr>
            <p:ph type="body" sz="half" idx="4294967295"/>
          </p:nvPr>
        </p:nvSpPr>
        <p:spPr>
          <a:xfrm>
            <a:off x="436001" y="4208631"/>
            <a:ext cx="11123659" cy="8256013"/>
          </a:xfrm>
          <a:prstGeom prst="rect">
            <a:avLst/>
          </a:prstGeom>
        </p:spPr>
        <p:txBody>
          <a:bodyPr lIns="50800" tIns="50800" rIns="50800" bIns="50800">
            <a:normAutofit/>
          </a:bodyPr>
          <a:lstStyle/>
          <a:p>
            <a:pPr marL="0" indent="0" defTabSz="2438337">
              <a:spcBef>
                <a:spcPts val="4500"/>
              </a:spcBef>
              <a:buSzTx/>
              <a:buFontTx/>
              <a:buNone/>
              <a:defRPr sz="5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什么是 RISC-V？</a:t>
            </a:r>
          </a:p>
          <a:p>
            <a:pPr marL="0" indent="0" defTabSz="2438337">
              <a:spcBef>
                <a:spcPts val="4500"/>
              </a:spcBef>
              <a:buSzTx/>
              <a:buFontTx/>
              <a:buNone/>
              <a:defRPr sz="5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为什么适合AI 边缘计算？</a:t>
            </a:r>
            <a:endParaRPr sz="6000">
              <a:latin typeface="华文宋体"/>
              <a:ea typeface="华文宋体"/>
              <a:cs typeface="华文宋体"/>
              <a:sym typeface="华文宋体"/>
            </a:endParaRPr>
          </a:p>
          <a:p>
            <a:pPr marL="0" indent="0" defTabSz="457200">
              <a:spcBef>
                <a:spcPts val="1200"/>
              </a:spcBef>
              <a:buSzTx/>
              <a:buFontTx/>
              <a:buNone/>
              <a:defRPr sz="4000">
                <a:latin typeface="阿里巴巴普惠体 2.0 65 Medium"/>
                <a:ea typeface="阿里巴巴普惠体 2.0 65 Medium"/>
                <a:cs typeface="阿里巴巴普惠体 2.0 65 Medium"/>
                <a:sym typeface="阿里巴巴普惠体 2.0 65 Medium"/>
              </a:defRPr>
            </a:pPr>
            <a:endParaRPr sz="6000">
              <a:latin typeface="华文宋体"/>
              <a:ea typeface="华文宋体"/>
              <a:cs typeface="华文宋体"/>
              <a:sym typeface="华文宋体"/>
            </a:endParaRPr>
          </a:p>
          <a:p>
            <a:pPr marL="298450" indent="-298450" defTabSz="457200">
              <a:spcBef>
                <a:spcPts val="1200"/>
              </a:spcBef>
              <a:buSzPct val="123000"/>
              <a:buFontTx/>
              <a:defRPr sz="4000">
                <a:latin typeface="阿里巴巴普惠体 2.0 65 Medium"/>
                <a:ea typeface="阿里巴巴普惠体 2.0 65 Medium"/>
                <a:cs typeface="阿里巴巴普惠体 2.0 65 Medium"/>
                <a:sym typeface="阿里巴巴普惠体 2.0 65 Medium"/>
              </a:defRPr>
            </a:pPr>
            <a:r>
              <a:t>RISC-V 是一种开放指令集架构，支持模块化、低功耗、可扩展</a:t>
            </a:r>
          </a:p>
          <a:p>
            <a:pPr marL="298450" indent="-298450" defTabSz="457200">
              <a:spcBef>
                <a:spcPts val="1200"/>
              </a:spcBef>
              <a:buSzPct val="123000"/>
              <a:buFontTx/>
              <a:defRPr sz="4000">
                <a:latin typeface="阿里巴巴普惠体 2.0 65 Medium"/>
                <a:ea typeface="阿里巴巴普惠体 2.0 65 Medium"/>
                <a:cs typeface="阿里巴巴普惠体 2.0 65 Medium"/>
                <a:sym typeface="阿里巴巴普惠体 2.0 65 Medium"/>
              </a:defRPr>
            </a:pPr>
            <a:r>
              <a:t>适配 AIoT 设备所需的灵活性与算力需求</a:t>
            </a:r>
          </a:p>
        </p:txBody>
      </p:sp>
      <p:grpSp>
        <p:nvGrpSpPr>
          <p:cNvPr id="131" name="已粘贴的影片.png"/>
          <p:cNvGrpSpPr/>
          <p:nvPr/>
        </p:nvGrpSpPr>
        <p:grpSpPr>
          <a:xfrm>
            <a:off x="15555702" y="2933846"/>
            <a:ext cx="7423106" cy="5871498"/>
            <a:chOff x="0" y="0"/>
            <a:chExt cx="7423105" cy="5871496"/>
          </a:xfrm>
        </p:grpSpPr>
        <p:pic>
          <p:nvPicPr>
            <p:cNvPr id="129" name="已粘贴的影片.png" descr="已粘贴的影片.png"/>
            <p:cNvPicPr>
              <a:picLocks noChangeAspect="1"/>
            </p:cNvPicPr>
            <p:nvPr/>
          </p:nvPicPr>
          <p:blipFill>
            <a:blip r:embed="rId2"/>
            <a:srcRect l="13222" t="13222"/>
            <a:stretch>
              <a:fillRect/>
            </a:stretch>
          </p:blipFill>
          <p:spPr>
            <a:xfrm>
              <a:off x="126999" y="88900"/>
              <a:ext cx="7169107" cy="55412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0" name="已粘贴的影片.png" descr="已粘贴的影片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7423106" cy="58714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2" name="riscv-color.svg" descr="riscv-color.sv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351" y="10190984"/>
            <a:ext cx="6869611" cy="1089525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模块化 ISA ，便于集成 AI 扩展指令…"/>
          <p:cNvSpPr txBox="1"/>
          <p:nvPr/>
        </p:nvSpPr>
        <p:spPr>
          <a:xfrm>
            <a:off x="15689494" y="9231396"/>
            <a:ext cx="8515697" cy="3905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71589" indent="-271589" algn="l" defTabSz="416052">
              <a:spcBef>
                <a:spcPts val="1000"/>
              </a:spcBef>
              <a:buSzPct val="123000"/>
              <a:buChar char="•"/>
              <a:defRPr sz="364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模块化 ISA ，便于集成 AI 扩展指令</a:t>
            </a:r>
          </a:p>
          <a:p>
            <a:pPr marL="271589" indent="-271589" algn="l" defTabSz="416052">
              <a:spcBef>
                <a:spcPts val="1000"/>
              </a:spcBef>
              <a:buSzPct val="123000"/>
              <a:buChar char="•"/>
              <a:defRPr sz="364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低功耗设计，适于续航敏感设备</a:t>
            </a:r>
          </a:p>
          <a:p>
            <a:pPr marL="271589" indent="-271589" algn="l" defTabSz="416052">
              <a:spcBef>
                <a:spcPts val="1000"/>
              </a:spcBef>
              <a:buSzPct val="123000"/>
              <a:buChar char="•"/>
              <a:defRPr sz="364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开源生态，工具链与模型迁移灵活</a:t>
            </a:r>
          </a:p>
          <a:p>
            <a:pPr marL="271589" indent="-271589" algn="l" defTabSz="416052">
              <a:spcBef>
                <a:spcPts val="1000"/>
              </a:spcBef>
              <a:buSzPct val="123000"/>
              <a:buChar char="•"/>
              <a:defRPr sz="364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轻量部署，便于本地化管理</a:t>
            </a:r>
          </a:p>
          <a:p>
            <a:pPr marL="271589" indent="-271589" algn="l" defTabSz="416052">
              <a:spcBef>
                <a:spcPts val="1000"/>
              </a:spcBef>
              <a:buSzPct val="123000"/>
              <a:buChar char="•"/>
              <a:defRPr sz="3640">
                <a:solidFill>
                  <a:srgbClr val="000000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人力稀少，期待你的加入！</a:t>
            </a:r>
          </a:p>
        </p:txBody>
      </p:sp>
      <p:pic>
        <p:nvPicPr>
          <p:cNvPr id="134" name="未命名的设计 (1).png" descr="未命名的设计 (1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5919" y="8663114"/>
            <a:ext cx="5876408" cy="44073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RISC-V 架构与 AI 边缘计算</a:t>
            </a:r>
          </a:p>
        </p:txBody>
      </p:sp>
      <p:sp>
        <p:nvSpPr>
          <p:cNvPr id="137" name="副标题副标题副标题副标题"/>
          <p:cNvSpPr txBox="1"/>
          <p:nvPr/>
        </p:nvSpPr>
        <p:spPr>
          <a:xfrm>
            <a:off x="9641534" y="2505759"/>
            <a:ext cx="5100932" cy="561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4222" tIns="14222" rIns="14222" bIns="14222">
            <a:spAutoFit/>
          </a:bodyPr>
          <a:lstStyle>
            <a:lvl1pPr defTabSz="219454">
              <a:lnSpc>
                <a:spcPct val="110000"/>
              </a:lnSpc>
              <a:defRPr sz="3000">
                <a:solidFill>
                  <a:srgbClr val="A6AAA8"/>
                </a:solidFill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K230开发板：AI边缘应用实战</a:t>
            </a:r>
          </a:p>
        </p:txBody>
      </p:sp>
      <p:sp>
        <p:nvSpPr>
          <p:cNvPr id="138" name="矩形"/>
          <p:cNvSpPr/>
          <p:nvPr/>
        </p:nvSpPr>
        <p:spPr>
          <a:xfrm>
            <a:off x="20215" y="6598018"/>
            <a:ext cx="5704128" cy="3954395"/>
          </a:xfrm>
          <a:prstGeom prst="rect">
            <a:avLst/>
          </a:prstGeom>
          <a:solidFill>
            <a:srgbClr val="DBDDDF"/>
          </a:solidFill>
          <a:ln>
            <a:solidFill>
              <a:srgbClr val="9A75EF">
                <a:alpha val="62273"/>
              </a:srgbClr>
            </a:solidFill>
            <a:miter lim="400000"/>
          </a:ln>
        </p:spPr>
        <p:txBody>
          <a:bodyPr lIns="45719" rIns="45719" anchor="ctr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1" name="成组"/>
          <p:cNvGrpSpPr/>
          <p:nvPr/>
        </p:nvGrpSpPr>
        <p:grpSpPr>
          <a:xfrm>
            <a:off x="23232" y="6609769"/>
            <a:ext cx="5704131" cy="3930894"/>
            <a:chOff x="0" y="0"/>
            <a:chExt cx="5704129" cy="3930892"/>
          </a:xfrm>
        </p:grpSpPr>
        <p:sp>
          <p:nvSpPr>
            <p:cNvPr id="139" name="线条"/>
            <p:cNvSpPr/>
            <p:nvPr/>
          </p:nvSpPr>
          <p:spPr>
            <a:xfrm flipV="1">
              <a:off x="0" y="0"/>
              <a:ext cx="5704131" cy="3930893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0" name="线条"/>
            <p:cNvSpPr/>
            <p:nvPr/>
          </p:nvSpPr>
          <p:spPr>
            <a:xfrm flipH="1" flipV="1">
              <a:off x="0" y="-1"/>
              <a:ext cx="5704130" cy="3930894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sp>
        <p:nvSpPr>
          <p:cNvPr id="142" name="线条"/>
          <p:cNvSpPr/>
          <p:nvPr/>
        </p:nvSpPr>
        <p:spPr>
          <a:xfrm flipH="1" flipV="1">
            <a:off x="150232" y="6736769"/>
            <a:ext cx="5704130" cy="3930894"/>
          </a:xfrm>
          <a:prstGeom prst="line">
            <a:avLst/>
          </a:prstGeom>
          <a:ln>
            <a:solidFill>
              <a:srgbClr val="9A75EF"/>
            </a:solidFill>
            <a:miter lim="400000"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5" name="标题文案"/>
          <p:cNvGrpSpPr/>
          <p:nvPr/>
        </p:nvGrpSpPr>
        <p:grpSpPr>
          <a:xfrm>
            <a:off x="18175" y="11508328"/>
            <a:ext cx="5707148" cy="1089015"/>
            <a:chOff x="0" y="0"/>
            <a:chExt cx="5707147" cy="1089013"/>
          </a:xfrm>
        </p:grpSpPr>
        <p:sp>
          <p:nvSpPr>
            <p:cNvPr id="143" name="矩形"/>
            <p:cNvSpPr/>
            <p:nvPr/>
          </p:nvSpPr>
          <p:spPr>
            <a:xfrm>
              <a:off x="0" y="-1"/>
              <a:ext cx="5707148" cy="1089015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44" name="手势识别"/>
            <p:cNvSpPr txBox="1"/>
            <p:nvPr/>
          </p:nvSpPr>
          <p:spPr>
            <a:xfrm>
              <a:off x="5559" y="5559"/>
              <a:ext cx="5696029" cy="622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手势识别</a:t>
              </a:r>
            </a:p>
          </p:txBody>
        </p:sp>
      </p:grpSp>
      <p:sp>
        <p:nvSpPr>
          <p:cNvPr id="146" name="文本文本文本文本文本文本文本文本文本文本"/>
          <p:cNvSpPr txBox="1"/>
          <p:nvPr/>
        </p:nvSpPr>
        <p:spPr>
          <a:xfrm>
            <a:off x="26027" y="12441197"/>
            <a:ext cx="5707149" cy="399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sp>
        <p:nvSpPr>
          <p:cNvPr id="147" name="矩形"/>
          <p:cNvSpPr/>
          <p:nvPr/>
        </p:nvSpPr>
        <p:spPr>
          <a:xfrm>
            <a:off x="6185325" y="6624942"/>
            <a:ext cx="5707149" cy="3954395"/>
          </a:xfrm>
          <a:prstGeom prst="rect">
            <a:avLst/>
          </a:prstGeom>
          <a:solidFill>
            <a:srgbClr val="DBDDDF"/>
          </a:solidFill>
          <a:ln>
            <a:solidFill>
              <a:srgbClr val="9A75EF">
                <a:alpha val="62273"/>
              </a:srgbClr>
            </a:solidFill>
            <a:miter lim="400000"/>
          </a:ln>
        </p:spPr>
        <p:txBody>
          <a:bodyPr lIns="45719" rIns="45719" anchor="ctr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50" name="成组"/>
          <p:cNvGrpSpPr/>
          <p:nvPr/>
        </p:nvGrpSpPr>
        <p:grpSpPr>
          <a:xfrm>
            <a:off x="6189201" y="6640032"/>
            <a:ext cx="5707149" cy="3932974"/>
            <a:chOff x="0" y="0"/>
            <a:chExt cx="5707148" cy="3932972"/>
          </a:xfrm>
        </p:grpSpPr>
        <p:sp>
          <p:nvSpPr>
            <p:cNvPr id="148" name="线条"/>
            <p:cNvSpPr/>
            <p:nvPr/>
          </p:nvSpPr>
          <p:spPr>
            <a:xfrm flipH="1" flipV="1">
              <a:off x="0" y="-1"/>
              <a:ext cx="5707149" cy="3932973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" name="线条"/>
            <p:cNvSpPr/>
            <p:nvPr/>
          </p:nvSpPr>
          <p:spPr>
            <a:xfrm flipV="1">
              <a:off x="-1" y="0"/>
              <a:ext cx="5707149" cy="3932973"/>
            </a:xfrm>
            <a:prstGeom prst="line">
              <a:avLst/>
            </a:prstGeom>
            <a:noFill/>
            <a:ln w="9525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53" name="标题文案"/>
          <p:cNvGrpSpPr/>
          <p:nvPr/>
        </p:nvGrpSpPr>
        <p:grpSpPr>
          <a:xfrm>
            <a:off x="6183287" y="11499586"/>
            <a:ext cx="5707149" cy="1088726"/>
            <a:chOff x="0" y="0"/>
            <a:chExt cx="5707148" cy="1088725"/>
          </a:xfrm>
        </p:grpSpPr>
        <p:sp>
          <p:nvSpPr>
            <p:cNvPr id="151" name="矩形"/>
            <p:cNvSpPr/>
            <p:nvPr/>
          </p:nvSpPr>
          <p:spPr>
            <a:xfrm>
              <a:off x="-1" y="-1"/>
              <a:ext cx="5707150" cy="1088727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" name="猜拳游戏"/>
            <p:cNvSpPr txBox="1"/>
            <p:nvPr/>
          </p:nvSpPr>
          <p:spPr>
            <a:xfrm>
              <a:off x="5557" y="5557"/>
              <a:ext cx="5696034" cy="622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猜拳游戏</a:t>
              </a:r>
            </a:p>
          </p:txBody>
        </p:sp>
      </p:grpSp>
      <p:sp>
        <p:nvSpPr>
          <p:cNvPr id="154" name="文本文本文本文本文本文本文本文本文本文本"/>
          <p:cNvSpPr txBox="1"/>
          <p:nvPr/>
        </p:nvSpPr>
        <p:spPr>
          <a:xfrm>
            <a:off x="6191139" y="12414274"/>
            <a:ext cx="5707149" cy="39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grpSp>
        <p:nvGrpSpPr>
          <p:cNvPr id="159" name="成组"/>
          <p:cNvGrpSpPr/>
          <p:nvPr/>
        </p:nvGrpSpPr>
        <p:grpSpPr>
          <a:xfrm>
            <a:off x="12350440" y="6621358"/>
            <a:ext cx="5712961" cy="3958421"/>
            <a:chOff x="0" y="0"/>
            <a:chExt cx="5712960" cy="3958420"/>
          </a:xfrm>
        </p:grpSpPr>
        <p:sp>
          <p:nvSpPr>
            <p:cNvPr id="155" name="矩形"/>
            <p:cNvSpPr/>
            <p:nvPr/>
          </p:nvSpPr>
          <p:spPr>
            <a:xfrm>
              <a:off x="-1" y="-1"/>
              <a:ext cx="5709938" cy="3958422"/>
            </a:xfrm>
            <a:prstGeom prst="rect">
              <a:avLst/>
            </a:prstGeom>
            <a:solidFill>
              <a:srgbClr val="DBDDDF"/>
            </a:solidFill>
            <a:ln w="9525" cap="flat">
              <a:solidFill>
                <a:srgbClr val="9CC5E4">
                  <a:alpha val="62273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58" name="成组"/>
            <p:cNvGrpSpPr/>
            <p:nvPr/>
          </p:nvGrpSpPr>
          <p:grpSpPr>
            <a:xfrm>
              <a:off x="3020" y="11762"/>
              <a:ext cx="5709941" cy="3934898"/>
              <a:chOff x="0" y="0"/>
              <a:chExt cx="5709939" cy="3934896"/>
            </a:xfrm>
          </p:grpSpPr>
          <p:sp>
            <p:nvSpPr>
              <p:cNvPr id="156" name="线条"/>
              <p:cNvSpPr/>
              <p:nvPr/>
            </p:nvSpPr>
            <p:spPr>
              <a:xfrm flipH="1" flipV="1">
                <a:off x="0" y="-1"/>
                <a:ext cx="5709940" cy="3934897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57" name="线条"/>
              <p:cNvSpPr/>
              <p:nvPr/>
            </p:nvSpPr>
            <p:spPr>
              <a:xfrm flipV="1">
                <a:off x="0" y="0"/>
                <a:ext cx="5709941" cy="3934897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</p:grpSp>
      </p:grpSp>
      <p:grpSp>
        <p:nvGrpSpPr>
          <p:cNvPr id="162" name="标题文案"/>
          <p:cNvGrpSpPr/>
          <p:nvPr/>
        </p:nvGrpSpPr>
        <p:grpSpPr>
          <a:xfrm>
            <a:off x="12348400" y="11482236"/>
            <a:ext cx="5712961" cy="1088366"/>
            <a:chOff x="0" y="0"/>
            <a:chExt cx="5712960" cy="1088364"/>
          </a:xfrm>
        </p:grpSpPr>
        <p:sp>
          <p:nvSpPr>
            <p:cNvPr id="160" name="矩形"/>
            <p:cNvSpPr/>
            <p:nvPr/>
          </p:nvSpPr>
          <p:spPr>
            <a:xfrm>
              <a:off x="-1" y="-1"/>
              <a:ext cx="5712962" cy="1088366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61" name="人脸识别"/>
            <p:cNvSpPr txBox="1"/>
            <p:nvPr/>
          </p:nvSpPr>
          <p:spPr>
            <a:xfrm>
              <a:off x="5555" y="5556"/>
              <a:ext cx="5701850" cy="622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人脸识别</a:t>
              </a:r>
            </a:p>
          </p:txBody>
        </p:sp>
      </p:grpSp>
      <p:sp>
        <p:nvSpPr>
          <p:cNvPr id="163" name="文本文本文本文本文本文本文本文本文本文本"/>
          <p:cNvSpPr txBox="1"/>
          <p:nvPr/>
        </p:nvSpPr>
        <p:spPr>
          <a:xfrm>
            <a:off x="12348400" y="12417451"/>
            <a:ext cx="5712961" cy="3999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grpSp>
        <p:nvGrpSpPr>
          <p:cNvPr id="168" name="成组"/>
          <p:cNvGrpSpPr/>
          <p:nvPr/>
        </p:nvGrpSpPr>
        <p:grpSpPr>
          <a:xfrm>
            <a:off x="18515552" y="6621357"/>
            <a:ext cx="5712961" cy="3958422"/>
            <a:chOff x="0" y="0"/>
            <a:chExt cx="5712960" cy="3958420"/>
          </a:xfrm>
        </p:grpSpPr>
        <p:sp>
          <p:nvSpPr>
            <p:cNvPr id="164" name="矩形"/>
            <p:cNvSpPr/>
            <p:nvPr/>
          </p:nvSpPr>
          <p:spPr>
            <a:xfrm>
              <a:off x="-1" y="-1"/>
              <a:ext cx="5709938" cy="3958422"/>
            </a:xfrm>
            <a:prstGeom prst="rect">
              <a:avLst/>
            </a:prstGeom>
            <a:solidFill>
              <a:srgbClr val="DBDDDF"/>
            </a:solidFill>
            <a:ln w="9525" cap="flat">
              <a:solidFill>
                <a:srgbClr val="9CC5E4">
                  <a:alpha val="62273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828800">
                <a:defRPr sz="3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67" name="成组"/>
            <p:cNvGrpSpPr/>
            <p:nvPr/>
          </p:nvGrpSpPr>
          <p:grpSpPr>
            <a:xfrm>
              <a:off x="3020" y="11762"/>
              <a:ext cx="5709941" cy="3934898"/>
              <a:chOff x="0" y="0"/>
              <a:chExt cx="5709939" cy="3934896"/>
            </a:xfrm>
          </p:grpSpPr>
          <p:sp>
            <p:nvSpPr>
              <p:cNvPr id="165" name="线条"/>
              <p:cNvSpPr/>
              <p:nvPr/>
            </p:nvSpPr>
            <p:spPr>
              <a:xfrm flipH="1" flipV="1">
                <a:off x="0" y="-1"/>
                <a:ext cx="5709940" cy="3934897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66" name="线条"/>
              <p:cNvSpPr/>
              <p:nvPr/>
            </p:nvSpPr>
            <p:spPr>
              <a:xfrm flipV="1">
                <a:off x="0" y="0"/>
                <a:ext cx="5709941" cy="3934897"/>
              </a:xfrm>
              <a:prstGeom prst="line">
                <a:avLst/>
              </a:prstGeom>
              <a:noFill/>
              <a:ln w="9525" cap="flat">
                <a:solidFill>
                  <a:srgbClr val="9A75EF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1828800">
                  <a:defRPr sz="36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</p:grpSp>
      </p:grpSp>
      <p:grpSp>
        <p:nvGrpSpPr>
          <p:cNvPr id="171" name="标题文案"/>
          <p:cNvGrpSpPr/>
          <p:nvPr/>
        </p:nvGrpSpPr>
        <p:grpSpPr>
          <a:xfrm>
            <a:off x="18513512" y="11482237"/>
            <a:ext cx="5712961" cy="1088366"/>
            <a:chOff x="0" y="0"/>
            <a:chExt cx="5712960" cy="1088364"/>
          </a:xfrm>
        </p:grpSpPr>
        <p:sp>
          <p:nvSpPr>
            <p:cNvPr id="169" name="矩形"/>
            <p:cNvSpPr/>
            <p:nvPr/>
          </p:nvSpPr>
          <p:spPr>
            <a:xfrm>
              <a:off x="-1" y="-1"/>
              <a:ext cx="5712962" cy="1088366"/>
            </a:xfrm>
            <a:prstGeom prst="rect">
              <a:avLst/>
            </a:prstGeom>
            <a:noFill/>
            <a:ln w="12700" cap="flat">
              <a:solidFill>
                <a:srgbClr val="9A75EF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274320">
                <a:defRPr sz="400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0" name="人脸关键部位识别"/>
            <p:cNvSpPr txBox="1"/>
            <p:nvPr/>
          </p:nvSpPr>
          <p:spPr>
            <a:xfrm>
              <a:off x="5555" y="5556"/>
              <a:ext cx="5701850" cy="622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defTabSz="274320">
                <a:defRPr sz="4000">
                  <a:solidFill>
                    <a:srgbClr val="000000"/>
                  </a:solidFill>
                </a:defRPr>
              </a:lvl1pPr>
            </a:lstStyle>
            <a:p>
              <a:r>
                <a:t>人脸关键部位识别</a:t>
              </a:r>
            </a:p>
          </p:txBody>
        </p:sp>
      </p:grpSp>
      <p:sp>
        <p:nvSpPr>
          <p:cNvPr id="172" name="文本文本文本文本文本文本文本文本文本文本"/>
          <p:cNvSpPr txBox="1"/>
          <p:nvPr/>
        </p:nvSpPr>
        <p:spPr>
          <a:xfrm>
            <a:off x="18513512" y="12417452"/>
            <a:ext cx="5712961" cy="3999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defTabSz="274320">
              <a:defRPr sz="2000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lvl1pPr>
          </a:lstStyle>
          <a:p>
            <a:r>
              <a:t>文本文本文本文本文本文本文本文本文本文本</a:t>
            </a:r>
          </a:p>
        </p:txBody>
      </p:sp>
      <p:pic>
        <p:nvPicPr>
          <p:cNvPr id="173" name="已粘贴的影片.png" descr="已粘贴的影片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055" y="6652035"/>
            <a:ext cx="6090652" cy="3878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已粘贴的影片.png" descr="已粘贴的影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493" y="6556442"/>
            <a:ext cx="6363776" cy="423341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已粘贴的影片.png"/>
          <p:cNvGrpSpPr/>
          <p:nvPr/>
        </p:nvGrpSpPr>
        <p:grpSpPr>
          <a:xfrm>
            <a:off x="-324151" y="6580940"/>
            <a:ext cx="6305678" cy="4184419"/>
            <a:chOff x="0" y="0"/>
            <a:chExt cx="6305676" cy="4184418"/>
          </a:xfrm>
        </p:grpSpPr>
        <p:pic>
          <p:nvPicPr>
            <p:cNvPr id="176" name="已粘贴的影片.png" descr="已粘贴的影片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3199" y="203200"/>
              <a:ext cx="5899278" cy="373991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5" name="已粘贴的影片.png" descr="已粘贴的影片.png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0"/>
              <a:ext cx="6305678" cy="4184419"/>
            </a:xfrm>
            <a:prstGeom prst="rect">
              <a:avLst/>
            </a:prstGeom>
            <a:effectLst/>
          </p:spPr>
        </p:pic>
      </p:grpSp>
      <p:pic>
        <p:nvPicPr>
          <p:cNvPr id="178" name="已粘贴的影片.png" descr="已粘贴的影片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36723" y="6610055"/>
            <a:ext cx="6095691" cy="3881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已粘贴的影片.png" descr="已粘贴的影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0048" y="6514383"/>
            <a:ext cx="6369041" cy="4236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已粘贴的影片.png" descr="已粘贴的影片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43495" y="6704822"/>
            <a:ext cx="5855035" cy="3728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已粘贴的影片.png" descr="已粘贴的影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2216" y="6612927"/>
            <a:ext cx="6117593" cy="40696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已粘贴的影片.png" descr="已粘贴的影片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86613" y="1741499"/>
            <a:ext cx="6440280" cy="44100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已粘贴的影片.png" descr="已粘贴的影片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387942" y="1672430"/>
            <a:ext cx="6637622" cy="4666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01"/>
          <p:cNvSpPr txBox="1"/>
          <p:nvPr/>
        </p:nvSpPr>
        <p:spPr>
          <a:xfrm>
            <a:off x="2742574" y="4800599"/>
            <a:ext cx="2939555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000000"/>
                </a:solidFill>
              </a:defRPr>
            </a:lvl1pPr>
          </a:lstStyle>
          <a:p>
            <a:r>
              <a:t>03</a:t>
            </a:r>
          </a:p>
        </p:txBody>
      </p:sp>
      <p:sp>
        <p:nvSpPr>
          <p:cNvPr id="186" name="这里是一行标题十个字"/>
          <p:cNvSpPr txBox="1"/>
          <p:nvPr/>
        </p:nvSpPr>
        <p:spPr>
          <a:xfrm>
            <a:off x="8313281" y="5255104"/>
            <a:ext cx="1400179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"/>
              </a:spcBef>
              <a:defRPr sz="8000">
                <a:solidFill>
                  <a:srgbClr val="000000"/>
                </a:solidFill>
              </a:defRPr>
            </a:lvl1pPr>
          </a:lstStyle>
          <a:p>
            <a:r>
              <a:t>K230 开发板接口与资源介绍</a:t>
            </a:r>
          </a:p>
        </p:txBody>
      </p:sp>
      <p:sp>
        <p:nvSpPr>
          <p:cNvPr id="188" name="直线连接符 5"/>
          <p:cNvSpPr/>
          <p:nvPr/>
        </p:nvSpPr>
        <p:spPr>
          <a:xfrm>
            <a:off x="7665369" y="5537758"/>
            <a:ext cx="1" cy="1918119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18288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IT基础设施云化"/>
          <p:cNvSpPr txBox="1"/>
          <p:nvPr/>
        </p:nvSpPr>
        <p:spPr>
          <a:xfrm>
            <a:off x="3195584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91" name="IT基础设施云化"/>
          <p:cNvSpPr txBox="1"/>
          <p:nvPr/>
        </p:nvSpPr>
        <p:spPr>
          <a:xfrm>
            <a:off x="2337065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sp>
        <p:nvSpPr>
          <p:cNvPr id="192" name="例:这里是标题标题标题"/>
          <p:cNvSpPr txBox="1"/>
          <p:nvPr/>
        </p:nvSpPr>
        <p:spPr>
          <a:xfrm>
            <a:off x="6748863" y="1395839"/>
            <a:ext cx="10886275" cy="111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576" tIns="22576" rIns="22576" bIns="22576">
            <a:spAutoFit/>
          </a:bodyPr>
          <a:lstStyle>
            <a:lvl1pPr defTabSz="366887">
              <a:defRPr sz="6000">
                <a:solidFill>
                  <a:srgbClr val="000000"/>
                </a:solidFill>
              </a:defRPr>
            </a:lvl1pPr>
          </a:lstStyle>
          <a:p>
            <a:r>
              <a:t>K230 开发板接口与资源介绍</a:t>
            </a:r>
          </a:p>
        </p:txBody>
      </p:sp>
      <p:sp>
        <p:nvSpPr>
          <p:cNvPr id="193" name="IT基础设施云化"/>
          <p:cNvSpPr txBox="1"/>
          <p:nvPr/>
        </p:nvSpPr>
        <p:spPr>
          <a:xfrm>
            <a:off x="10531767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94" name="IT基础设施云化"/>
          <p:cNvSpPr txBox="1"/>
          <p:nvPr/>
        </p:nvSpPr>
        <p:spPr>
          <a:xfrm>
            <a:off x="9673249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sp>
        <p:nvSpPr>
          <p:cNvPr id="195" name="IT基础设施云化"/>
          <p:cNvSpPr txBox="1"/>
          <p:nvPr/>
        </p:nvSpPr>
        <p:spPr>
          <a:xfrm>
            <a:off x="18071270" y="6674235"/>
            <a:ext cx="3117145" cy="76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>
            <a:lvl1pPr defTabSz="458609">
              <a:defRPr sz="4000"/>
            </a:lvl1pPr>
          </a:lstStyle>
          <a:p>
            <a:r>
              <a:t>副标题副标题</a:t>
            </a:r>
          </a:p>
        </p:txBody>
      </p:sp>
      <p:sp>
        <p:nvSpPr>
          <p:cNvPr id="196" name="IT基础设施云化"/>
          <p:cNvSpPr txBox="1"/>
          <p:nvPr/>
        </p:nvSpPr>
        <p:spPr>
          <a:xfrm>
            <a:off x="17212751" y="7703895"/>
            <a:ext cx="4834185" cy="1265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8221" tIns="28221" rIns="28221" bIns="28221">
            <a:spAutoFit/>
          </a:bodyPr>
          <a:lstStyle/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副标题副标题副标题副标题副标题副标题</a:t>
            </a:r>
          </a:p>
          <a:p>
            <a:pPr defTabSz="1700891">
              <a:lnSpc>
                <a:spcPct val="120000"/>
              </a:lnSpc>
              <a:defRPr sz="2000" spc="79">
                <a:latin typeface="阿里巴巴普惠体 2.0 55 Regular"/>
                <a:ea typeface="阿里巴巴普惠体 2.0 55 Regular"/>
                <a:cs typeface="阿里巴巴普惠体 2.0 55 Regular"/>
                <a:sym typeface="阿里巴巴普惠体 2.0 55 Regular"/>
              </a:defRPr>
            </a:pPr>
            <a:r>
              <a:t>副标题副标题副标题副标题</a:t>
            </a:r>
          </a:p>
        </p:txBody>
      </p:sp>
      <p:pic>
        <p:nvPicPr>
          <p:cNvPr id="197" name="添加一小段正文文字 (1).png" descr="添加一小段正文文字 (1).png"/>
          <p:cNvPicPr>
            <a:picLocks noChangeAspect="1"/>
          </p:cNvPicPr>
          <p:nvPr/>
        </p:nvPicPr>
        <p:blipFill>
          <a:blip r:embed="rId2"/>
          <a:srcRect l="6369" t="11151" r="47797" b="8402"/>
          <a:stretch>
            <a:fillRect/>
          </a:stretch>
        </p:blipFill>
        <p:spPr>
          <a:xfrm>
            <a:off x="2777350" y="3828965"/>
            <a:ext cx="7256516" cy="8491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8" h="21577" extrusionOk="0">
                <a:moveTo>
                  <a:pt x="19814" y="0"/>
                </a:moveTo>
                <a:cubicBezTo>
                  <a:pt x="19702" y="0"/>
                  <a:pt x="19431" y="92"/>
                  <a:pt x="19431" y="130"/>
                </a:cubicBezTo>
                <a:cubicBezTo>
                  <a:pt x="19431" y="141"/>
                  <a:pt x="19262" y="153"/>
                  <a:pt x="19056" y="156"/>
                </a:cubicBezTo>
                <a:cubicBezTo>
                  <a:pt x="18651" y="162"/>
                  <a:pt x="18130" y="210"/>
                  <a:pt x="17905" y="261"/>
                </a:cubicBezTo>
                <a:cubicBezTo>
                  <a:pt x="17828" y="279"/>
                  <a:pt x="17540" y="296"/>
                  <a:pt x="17266" y="298"/>
                </a:cubicBezTo>
                <a:cubicBezTo>
                  <a:pt x="16992" y="301"/>
                  <a:pt x="16735" y="318"/>
                  <a:pt x="16695" y="336"/>
                </a:cubicBezTo>
                <a:cubicBezTo>
                  <a:pt x="16600" y="379"/>
                  <a:pt x="11910" y="374"/>
                  <a:pt x="11731" y="330"/>
                </a:cubicBezTo>
                <a:cubicBezTo>
                  <a:pt x="11657" y="311"/>
                  <a:pt x="11269" y="304"/>
                  <a:pt x="10812" y="314"/>
                </a:cubicBezTo>
                <a:cubicBezTo>
                  <a:pt x="8746" y="357"/>
                  <a:pt x="7028" y="333"/>
                  <a:pt x="6228" y="248"/>
                </a:cubicBezTo>
                <a:cubicBezTo>
                  <a:pt x="5984" y="222"/>
                  <a:pt x="4295" y="164"/>
                  <a:pt x="2856" y="132"/>
                </a:cubicBezTo>
                <a:cubicBezTo>
                  <a:pt x="2245" y="119"/>
                  <a:pt x="1555" y="91"/>
                  <a:pt x="1323" y="72"/>
                </a:cubicBezTo>
                <a:cubicBezTo>
                  <a:pt x="760" y="23"/>
                  <a:pt x="705" y="40"/>
                  <a:pt x="461" y="338"/>
                </a:cubicBezTo>
                <a:cubicBezTo>
                  <a:pt x="355" y="467"/>
                  <a:pt x="269" y="598"/>
                  <a:pt x="269" y="629"/>
                </a:cubicBezTo>
                <a:cubicBezTo>
                  <a:pt x="269" y="661"/>
                  <a:pt x="251" y="696"/>
                  <a:pt x="230" y="707"/>
                </a:cubicBezTo>
                <a:cubicBezTo>
                  <a:pt x="178" y="735"/>
                  <a:pt x="178" y="2421"/>
                  <a:pt x="230" y="2448"/>
                </a:cubicBezTo>
                <a:cubicBezTo>
                  <a:pt x="254" y="2461"/>
                  <a:pt x="269" y="2806"/>
                  <a:pt x="269" y="3374"/>
                </a:cubicBezTo>
                <a:cubicBezTo>
                  <a:pt x="269" y="4170"/>
                  <a:pt x="277" y="4292"/>
                  <a:pt x="335" y="4376"/>
                </a:cubicBezTo>
                <a:cubicBezTo>
                  <a:pt x="397" y="4466"/>
                  <a:pt x="397" y="4476"/>
                  <a:pt x="335" y="4566"/>
                </a:cubicBezTo>
                <a:cubicBezTo>
                  <a:pt x="260" y="4676"/>
                  <a:pt x="246" y="4963"/>
                  <a:pt x="312" y="5072"/>
                </a:cubicBezTo>
                <a:cubicBezTo>
                  <a:pt x="335" y="5112"/>
                  <a:pt x="397" y="5183"/>
                  <a:pt x="449" y="5231"/>
                </a:cubicBezTo>
                <a:cubicBezTo>
                  <a:pt x="554" y="5328"/>
                  <a:pt x="548" y="5335"/>
                  <a:pt x="315" y="5389"/>
                </a:cubicBezTo>
                <a:cubicBezTo>
                  <a:pt x="224" y="5410"/>
                  <a:pt x="116" y="5452"/>
                  <a:pt x="75" y="5482"/>
                </a:cubicBezTo>
                <a:cubicBezTo>
                  <a:pt x="22" y="5521"/>
                  <a:pt x="-2" y="5585"/>
                  <a:pt x="0" y="5651"/>
                </a:cubicBezTo>
                <a:cubicBezTo>
                  <a:pt x="2" y="5717"/>
                  <a:pt x="31" y="5784"/>
                  <a:pt x="87" y="5826"/>
                </a:cubicBezTo>
                <a:cubicBezTo>
                  <a:pt x="165" y="5884"/>
                  <a:pt x="403" y="6004"/>
                  <a:pt x="403" y="5985"/>
                </a:cubicBezTo>
                <a:cubicBezTo>
                  <a:pt x="403" y="5981"/>
                  <a:pt x="451" y="5986"/>
                  <a:pt x="509" y="5996"/>
                </a:cubicBezTo>
                <a:cubicBezTo>
                  <a:pt x="567" y="6007"/>
                  <a:pt x="657" y="6023"/>
                  <a:pt x="710" y="6032"/>
                </a:cubicBezTo>
                <a:cubicBezTo>
                  <a:pt x="780" y="6045"/>
                  <a:pt x="805" y="6070"/>
                  <a:pt x="805" y="6128"/>
                </a:cubicBezTo>
                <a:cubicBezTo>
                  <a:pt x="805" y="6172"/>
                  <a:pt x="831" y="6230"/>
                  <a:pt x="863" y="6257"/>
                </a:cubicBezTo>
                <a:cubicBezTo>
                  <a:pt x="895" y="6284"/>
                  <a:pt x="921" y="6323"/>
                  <a:pt x="921" y="6343"/>
                </a:cubicBezTo>
                <a:cubicBezTo>
                  <a:pt x="921" y="6363"/>
                  <a:pt x="963" y="6419"/>
                  <a:pt x="1016" y="6468"/>
                </a:cubicBezTo>
                <a:cubicBezTo>
                  <a:pt x="1176" y="6616"/>
                  <a:pt x="1148" y="6808"/>
                  <a:pt x="943" y="6962"/>
                </a:cubicBezTo>
                <a:cubicBezTo>
                  <a:pt x="750" y="7107"/>
                  <a:pt x="576" y="7262"/>
                  <a:pt x="576" y="7289"/>
                </a:cubicBezTo>
                <a:cubicBezTo>
                  <a:pt x="576" y="7305"/>
                  <a:pt x="506" y="7403"/>
                  <a:pt x="422" y="7507"/>
                </a:cubicBezTo>
                <a:lnTo>
                  <a:pt x="269" y="7694"/>
                </a:lnTo>
                <a:lnTo>
                  <a:pt x="270" y="9542"/>
                </a:lnTo>
                <a:cubicBezTo>
                  <a:pt x="271" y="11114"/>
                  <a:pt x="280" y="11398"/>
                  <a:pt x="328" y="11453"/>
                </a:cubicBezTo>
                <a:cubicBezTo>
                  <a:pt x="370" y="11500"/>
                  <a:pt x="384" y="11616"/>
                  <a:pt x="384" y="11911"/>
                </a:cubicBezTo>
                <a:cubicBezTo>
                  <a:pt x="384" y="12239"/>
                  <a:pt x="395" y="12315"/>
                  <a:pt x="450" y="12367"/>
                </a:cubicBezTo>
                <a:cubicBezTo>
                  <a:pt x="514" y="12427"/>
                  <a:pt x="513" y="12432"/>
                  <a:pt x="442" y="12477"/>
                </a:cubicBezTo>
                <a:cubicBezTo>
                  <a:pt x="401" y="12503"/>
                  <a:pt x="347" y="12519"/>
                  <a:pt x="321" y="12510"/>
                </a:cubicBezTo>
                <a:cubicBezTo>
                  <a:pt x="255" y="12489"/>
                  <a:pt x="23" y="12629"/>
                  <a:pt x="7" y="12701"/>
                </a:cubicBezTo>
                <a:cubicBezTo>
                  <a:pt x="-16" y="12803"/>
                  <a:pt x="162" y="13049"/>
                  <a:pt x="259" y="13049"/>
                </a:cubicBezTo>
                <a:cubicBezTo>
                  <a:pt x="286" y="13049"/>
                  <a:pt x="308" y="13066"/>
                  <a:pt x="308" y="13087"/>
                </a:cubicBezTo>
                <a:cubicBezTo>
                  <a:pt x="308" y="13108"/>
                  <a:pt x="319" y="13116"/>
                  <a:pt x="333" y="13103"/>
                </a:cubicBezTo>
                <a:cubicBezTo>
                  <a:pt x="347" y="13091"/>
                  <a:pt x="399" y="13104"/>
                  <a:pt x="448" y="13132"/>
                </a:cubicBezTo>
                <a:cubicBezTo>
                  <a:pt x="502" y="13162"/>
                  <a:pt x="575" y="13173"/>
                  <a:pt x="633" y="13161"/>
                </a:cubicBezTo>
                <a:lnTo>
                  <a:pt x="729" y="13141"/>
                </a:lnTo>
                <a:lnTo>
                  <a:pt x="729" y="13668"/>
                </a:lnTo>
                <a:cubicBezTo>
                  <a:pt x="729" y="13984"/>
                  <a:pt x="713" y="14204"/>
                  <a:pt x="690" y="14216"/>
                </a:cubicBezTo>
                <a:cubicBezTo>
                  <a:pt x="669" y="14227"/>
                  <a:pt x="653" y="14264"/>
                  <a:pt x="653" y="14297"/>
                </a:cubicBezTo>
                <a:cubicBezTo>
                  <a:pt x="653" y="14331"/>
                  <a:pt x="639" y="14363"/>
                  <a:pt x="623" y="14369"/>
                </a:cubicBezTo>
                <a:cubicBezTo>
                  <a:pt x="580" y="14385"/>
                  <a:pt x="461" y="14592"/>
                  <a:pt x="461" y="14649"/>
                </a:cubicBezTo>
                <a:cubicBezTo>
                  <a:pt x="461" y="14677"/>
                  <a:pt x="417" y="14744"/>
                  <a:pt x="364" y="14798"/>
                </a:cubicBezTo>
                <a:lnTo>
                  <a:pt x="269" y="14894"/>
                </a:lnTo>
                <a:lnTo>
                  <a:pt x="269" y="16450"/>
                </a:lnTo>
                <a:cubicBezTo>
                  <a:pt x="269" y="17871"/>
                  <a:pt x="275" y="18016"/>
                  <a:pt x="336" y="18107"/>
                </a:cubicBezTo>
                <a:cubicBezTo>
                  <a:pt x="400" y="18203"/>
                  <a:pt x="399" y="18212"/>
                  <a:pt x="334" y="18317"/>
                </a:cubicBezTo>
                <a:cubicBezTo>
                  <a:pt x="268" y="18421"/>
                  <a:pt x="277" y="18538"/>
                  <a:pt x="350" y="18538"/>
                </a:cubicBezTo>
                <a:cubicBezTo>
                  <a:pt x="369" y="18538"/>
                  <a:pt x="384" y="18741"/>
                  <a:pt x="384" y="18988"/>
                </a:cubicBezTo>
                <a:cubicBezTo>
                  <a:pt x="384" y="19436"/>
                  <a:pt x="384" y="19434"/>
                  <a:pt x="489" y="19512"/>
                </a:cubicBezTo>
                <a:cubicBezTo>
                  <a:pt x="547" y="19555"/>
                  <a:pt x="607" y="19591"/>
                  <a:pt x="623" y="19591"/>
                </a:cubicBezTo>
                <a:cubicBezTo>
                  <a:pt x="639" y="19591"/>
                  <a:pt x="653" y="19604"/>
                  <a:pt x="653" y="19621"/>
                </a:cubicBezTo>
                <a:cubicBezTo>
                  <a:pt x="653" y="19638"/>
                  <a:pt x="551" y="19678"/>
                  <a:pt x="428" y="19708"/>
                </a:cubicBezTo>
                <a:cubicBezTo>
                  <a:pt x="172" y="19769"/>
                  <a:pt x="1" y="19877"/>
                  <a:pt x="1" y="19980"/>
                </a:cubicBezTo>
                <a:cubicBezTo>
                  <a:pt x="1" y="20072"/>
                  <a:pt x="180" y="20245"/>
                  <a:pt x="335" y="20302"/>
                </a:cubicBezTo>
                <a:cubicBezTo>
                  <a:pt x="403" y="20326"/>
                  <a:pt x="554" y="20346"/>
                  <a:pt x="672" y="20346"/>
                </a:cubicBezTo>
                <a:cubicBezTo>
                  <a:pt x="863" y="20346"/>
                  <a:pt x="885" y="20354"/>
                  <a:pt x="865" y="20406"/>
                </a:cubicBezTo>
                <a:cubicBezTo>
                  <a:pt x="845" y="20460"/>
                  <a:pt x="957" y="20602"/>
                  <a:pt x="1028" y="20613"/>
                </a:cubicBezTo>
                <a:cubicBezTo>
                  <a:pt x="1346" y="20663"/>
                  <a:pt x="1534" y="20567"/>
                  <a:pt x="1534" y="20355"/>
                </a:cubicBezTo>
                <a:cubicBezTo>
                  <a:pt x="1534" y="20256"/>
                  <a:pt x="1549" y="20227"/>
                  <a:pt x="1604" y="20224"/>
                </a:cubicBezTo>
                <a:cubicBezTo>
                  <a:pt x="1642" y="20221"/>
                  <a:pt x="1837" y="20198"/>
                  <a:pt x="2035" y="20170"/>
                </a:cubicBezTo>
                <a:cubicBezTo>
                  <a:pt x="2751" y="20071"/>
                  <a:pt x="3547" y="20065"/>
                  <a:pt x="9447" y="20115"/>
                </a:cubicBezTo>
                <a:cubicBezTo>
                  <a:pt x="12725" y="20143"/>
                  <a:pt x="13876" y="20171"/>
                  <a:pt x="13985" y="20229"/>
                </a:cubicBezTo>
                <a:cubicBezTo>
                  <a:pt x="14006" y="20240"/>
                  <a:pt x="15036" y="20257"/>
                  <a:pt x="16276" y="20268"/>
                </a:cubicBezTo>
                <a:cubicBezTo>
                  <a:pt x="17515" y="20279"/>
                  <a:pt x="18560" y="20302"/>
                  <a:pt x="18595" y="20318"/>
                </a:cubicBezTo>
                <a:cubicBezTo>
                  <a:pt x="18631" y="20334"/>
                  <a:pt x="18802" y="20346"/>
                  <a:pt x="18975" y="20346"/>
                </a:cubicBezTo>
                <a:cubicBezTo>
                  <a:pt x="19438" y="20346"/>
                  <a:pt x="19431" y="20336"/>
                  <a:pt x="19431" y="20974"/>
                </a:cubicBezTo>
                <a:lnTo>
                  <a:pt x="19431" y="21495"/>
                </a:lnTo>
                <a:lnTo>
                  <a:pt x="19536" y="21541"/>
                </a:lnTo>
                <a:cubicBezTo>
                  <a:pt x="19668" y="21600"/>
                  <a:pt x="19956" y="21583"/>
                  <a:pt x="20051" y="21510"/>
                </a:cubicBezTo>
                <a:cubicBezTo>
                  <a:pt x="20109" y="21465"/>
                  <a:pt x="20121" y="21404"/>
                  <a:pt x="20121" y="21183"/>
                </a:cubicBezTo>
                <a:cubicBezTo>
                  <a:pt x="20121" y="20983"/>
                  <a:pt x="20137" y="20902"/>
                  <a:pt x="20179" y="20871"/>
                </a:cubicBezTo>
                <a:cubicBezTo>
                  <a:pt x="20211" y="20849"/>
                  <a:pt x="20236" y="20817"/>
                  <a:pt x="20236" y="20800"/>
                </a:cubicBezTo>
                <a:cubicBezTo>
                  <a:pt x="20236" y="20782"/>
                  <a:pt x="20319" y="20696"/>
                  <a:pt x="20422" y="20610"/>
                </a:cubicBezTo>
                <a:cubicBezTo>
                  <a:pt x="20568" y="20487"/>
                  <a:pt x="20642" y="20450"/>
                  <a:pt x="20775" y="20435"/>
                </a:cubicBezTo>
                <a:cubicBezTo>
                  <a:pt x="21267" y="20376"/>
                  <a:pt x="21496" y="20293"/>
                  <a:pt x="21498" y="20171"/>
                </a:cubicBezTo>
                <a:cubicBezTo>
                  <a:pt x="21500" y="20084"/>
                  <a:pt x="21429" y="20035"/>
                  <a:pt x="21194" y="19967"/>
                </a:cubicBezTo>
                <a:cubicBezTo>
                  <a:pt x="20951" y="19896"/>
                  <a:pt x="20951" y="19896"/>
                  <a:pt x="20849" y="19890"/>
                </a:cubicBezTo>
                <a:cubicBezTo>
                  <a:pt x="20773" y="19886"/>
                  <a:pt x="20773" y="19863"/>
                  <a:pt x="20773" y="17409"/>
                </a:cubicBezTo>
                <a:lnTo>
                  <a:pt x="20773" y="14934"/>
                </a:lnTo>
                <a:lnTo>
                  <a:pt x="20687" y="14867"/>
                </a:lnTo>
                <a:cubicBezTo>
                  <a:pt x="20640" y="14831"/>
                  <a:pt x="20518" y="14754"/>
                  <a:pt x="20417" y="14696"/>
                </a:cubicBezTo>
                <a:cubicBezTo>
                  <a:pt x="20237" y="14592"/>
                  <a:pt x="20236" y="14588"/>
                  <a:pt x="20236" y="14409"/>
                </a:cubicBezTo>
                <a:cubicBezTo>
                  <a:pt x="20236" y="14310"/>
                  <a:pt x="20210" y="14185"/>
                  <a:pt x="20178" y="14132"/>
                </a:cubicBezTo>
                <a:cubicBezTo>
                  <a:pt x="20126" y="14045"/>
                  <a:pt x="20126" y="14025"/>
                  <a:pt x="20178" y="13938"/>
                </a:cubicBezTo>
                <a:cubicBezTo>
                  <a:pt x="20210" y="13885"/>
                  <a:pt x="20236" y="13785"/>
                  <a:pt x="20236" y="13716"/>
                </a:cubicBezTo>
                <a:cubicBezTo>
                  <a:pt x="20236" y="13609"/>
                  <a:pt x="20262" y="13565"/>
                  <a:pt x="20407" y="13443"/>
                </a:cubicBezTo>
                <a:cubicBezTo>
                  <a:pt x="20502" y="13363"/>
                  <a:pt x="20581" y="13281"/>
                  <a:pt x="20581" y="13261"/>
                </a:cubicBezTo>
                <a:cubicBezTo>
                  <a:pt x="20581" y="13238"/>
                  <a:pt x="20690" y="13215"/>
                  <a:pt x="20864" y="13202"/>
                </a:cubicBezTo>
                <a:cubicBezTo>
                  <a:pt x="21282" y="13172"/>
                  <a:pt x="21520" y="13064"/>
                  <a:pt x="21495" y="12914"/>
                </a:cubicBezTo>
                <a:cubicBezTo>
                  <a:pt x="21485" y="12853"/>
                  <a:pt x="21432" y="12825"/>
                  <a:pt x="21232" y="12767"/>
                </a:cubicBezTo>
                <a:cubicBezTo>
                  <a:pt x="21095" y="12727"/>
                  <a:pt x="20936" y="12684"/>
                  <a:pt x="20878" y="12673"/>
                </a:cubicBezTo>
                <a:lnTo>
                  <a:pt x="20773" y="12654"/>
                </a:lnTo>
                <a:lnTo>
                  <a:pt x="20773" y="11770"/>
                </a:lnTo>
                <a:cubicBezTo>
                  <a:pt x="20773" y="11051"/>
                  <a:pt x="20762" y="10870"/>
                  <a:pt x="20715" y="10793"/>
                </a:cubicBezTo>
                <a:cubicBezTo>
                  <a:pt x="20638" y="10665"/>
                  <a:pt x="20638" y="10164"/>
                  <a:pt x="20715" y="10005"/>
                </a:cubicBezTo>
                <a:cubicBezTo>
                  <a:pt x="20762" y="9908"/>
                  <a:pt x="20773" y="9692"/>
                  <a:pt x="20773" y="8819"/>
                </a:cubicBezTo>
                <a:cubicBezTo>
                  <a:pt x="20773" y="7609"/>
                  <a:pt x="20813" y="7763"/>
                  <a:pt x="20427" y="7519"/>
                </a:cubicBezTo>
                <a:cubicBezTo>
                  <a:pt x="20312" y="7446"/>
                  <a:pt x="20251" y="7380"/>
                  <a:pt x="20243" y="7322"/>
                </a:cubicBezTo>
                <a:cubicBezTo>
                  <a:pt x="20236" y="7275"/>
                  <a:pt x="20206" y="7219"/>
                  <a:pt x="20176" y="7197"/>
                </a:cubicBezTo>
                <a:cubicBezTo>
                  <a:pt x="20101" y="7144"/>
                  <a:pt x="20105" y="6809"/>
                  <a:pt x="20180" y="6723"/>
                </a:cubicBezTo>
                <a:cubicBezTo>
                  <a:pt x="20211" y="6688"/>
                  <a:pt x="20236" y="6614"/>
                  <a:pt x="20236" y="6559"/>
                </a:cubicBezTo>
                <a:cubicBezTo>
                  <a:pt x="20236" y="6485"/>
                  <a:pt x="20281" y="6416"/>
                  <a:pt x="20407" y="6300"/>
                </a:cubicBezTo>
                <a:cubicBezTo>
                  <a:pt x="20502" y="6212"/>
                  <a:pt x="20581" y="6128"/>
                  <a:pt x="20581" y="6113"/>
                </a:cubicBezTo>
                <a:cubicBezTo>
                  <a:pt x="20581" y="6098"/>
                  <a:pt x="20698" y="6079"/>
                  <a:pt x="20840" y="6072"/>
                </a:cubicBezTo>
                <a:cubicBezTo>
                  <a:pt x="21160" y="6054"/>
                  <a:pt x="21262" y="6033"/>
                  <a:pt x="21384" y="5955"/>
                </a:cubicBezTo>
                <a:cubicBezTo>
                  <a:pt x="21584" y="5827"/>
                  <a:pt x="21509" y="5678"/>
                  <a:pt x="21223" y="5636"/>
                </a:cubicBezTo>
                <a:cubicBezTo>
                  <a:pt x="21144" y="5624"/>
                  <a:pt x="21069" y="5601"/>
                  <a:pt x="21056" y="5585"/>
                </a:cubicBezTo>
                <a:cubicBezTo>
                  <a:pt x="21044" y="5568"/>
                  <a:pt x="21021" y="5563"/>
                  <a:pt x="21003" y="5573"/>
                </a:cubicBezTo>
                <a:cubicBezTo>
                  <a:pt x="20985" y="5582"/>
                  <a:pt x="20925" y="5572"/>
                  <a:pt x="20871" y="5550"/>
                </a:cubicBezTo>
                <a:lnTo>
                  <a:pt x="20773" y="5511"/>
                </a:lnTo>
                <a:lnTo>
                  <a:pt x="20773" y="4485"/>
                </a:lnTo>
                <a:cubicBezTo>
                  <a:pt x="20773" y="3648"/>
                  <a:pt x="20762" y="3437"/>
                  <a:pt x="20715" y="3341"/>
                </a:cubicBezTo>
                <a:cubicBezTo>
                  <a:pt x="20684" y="3276"/>
                  <a:pt x="20657" y="3156"/>
                  <a:pt x="20657" y="3074"/>
                </a:cubicBezTo>
                <a:cubicBezTo>
                  <a:pt x="20657" y="2991"/>
                  <a:pt x="20684" y="2870"/>
                  <a:pt x="20715" y="2805"/>
                </a:cubicBezTo>
                <a:cubicBezTo>
                  <a:pt x="20761" y="2712"/>
                  <a:pt x="20773" y="2524"/>
                  <a:pt x="20773" y="1888"/>
                </a:cubicBezTo>
                <a:cubicBezTo>
                  <a:pt x="20773" y="1390"/>
                  <a:pt x="20787" y="1081"/>
                  <a:pt x="20811" y="1068"/>
                </a:cubicBezTo>
                <a:cubicBezTo>
                  <a:pt x="20832" y="1057"/>
                  <a:pt x="20849" y="1019"/>
                  <a:pt x="20849" y="984"/>
                </a:cubicBezTo>
                <a:cubicBezTo>
                  <a:pt x="20849" y="949"/>
                  <a:pt x="20832" y="921"/>
                  <a:pt x="20811" y="921"/>
                </a:cubicBezTo>
                <a:cubicBezTo>
                  <a:pt x="20790" y="921"/>
                  <a:pt x="20773" y="853"/>
                  <a:pt x="20773" y="770"/>
                </a:cubicBezTo>
                <a:cubicBezTo>
                  <a:pt x="20773" y="569"/>
                  <a:pt x="20722" y="500"/>
                  <a:pt x="20521" y="427"/>
                </a:cubicBezTo>
                <a:cubicBezTo>
                  <a:pt x="20429" y="392"/>
                  <a:pt x="20257" y="283"/>
                  <a:pt x="20140" y="183"/>
                </a:cubicBezTo>
                <a:cubicBezTo>
                  <a:pt x="19979" y="44"/>
                  <a:pt x="19899" y="0"/>
                  <a:pt x="19814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8" name="已粘贴的影片.png" descr="已粘贴的影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7185" y="2473456"/>
            <a:ext cx="11955057" cy="10917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阿里妈妈数黑体"/>
            <a:ea typeface="阿里妈妈数黑体"/>
            <a:cs typeface="阿里妈妈数黑体"/>
            <a:sym typeface="阿里妈妈数黑体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阿里妈妈数黑体"/>
            <a:ea typeface="阿里妈妈数黑体"/>
            <a:cs typeface="阿里妈妈数黑体"/>
            <a:sym typeface="阿里妈妈数黑体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370</Words>
  <Application>Microsoft Office PowerPoint</Application>
  <PresentationFormat>自定义</PresentationFormat>
  <Paragraphs>161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阿里巴巴普惠体 2.0 65 Medium</vt:lpstr>
      <vt:lpstr>阿里妈妈数黑体</vt:lpstr>
      <vt:lpstr>华文宋体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Windmill Flag</cp:lastModifiedBy>
  <cp:revision>1</cp:revision>
  <dcterms:modified xsi:type="dcterms:W3CDTF">2025-08-26T14:55:12Z</dcterms:modified>
</cp:coreProperties>
</file>